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 id="2147483672" r:id="rId4"/>
    <p:sldMasterId id="2147483685" r:id="rId5"/>
    <p:sldMasterId id="2147483698" r:id="rId6"/>
  </p:sldMasterIdLst>
  <p:notesMasterIdLst>
    <p:notesMasterId r:id="rId65"/>
  </p:notesMasterIdLst>
  <p:sldIdLst>
    <p:sldId id="257" r:id="rId7"/>
    <p:sldId id="276" r:id="rId8"/>
    <p:sldId id="480" r:id="rId9"/>
    <p:sldId id="481" r:id="rId10"/>
    <p:sldId id="482" r:id="rId11"/>
    <p:sldId id="552" r:id="rId12"/>
    <p:sldId id="551" r:id="rId13"/>
    <p:sldId id="444" r:id="rId14"/>
    <p:sldId id="526" r:id="rId15"/>
    <p:sldId id="262" r:id="rId16"/>
    <p:sldId id="525" r:id="rId17"/>
    <p:sldId id="522" r:id="rId18"/>
    <p:sldId id="332" r:id="rId19"/>
    <p:sldId id="371" r:id="rId20"/>
    <p:sldId id="550" r:id="rId21"/>
    <p:sldId id="626" r:id="rId22"/>
    <p:sldId id="627" r:id="rId23"/>
    <p:sldId id="628" r:id="rId24"/>
    <p:sldId id="629" r:id="rId25"/>
    <p:sldId id="630" r:id="rId26"/>
    <p:sldId id="631" r:id="rId27"/>
    <p:sldId id="632" r:id="rId28"/>
    <p:sldId id="633" r:id="rId29"/>
    <p:sldId id="634" r:id="rId30"/>
    <p:sldId id="635" r:id="rId31"/>
    <p:sldId id="636" r:id="rId32"/>
    <p:sldId id="637" r:id="rId33"/>
    <p:sldId id="638" r:id="rId34"/>
    <p:sldId id="639" r:id="rId35"/>
    <p:sldId id="640" r:id="rId36"/>
    <p:sldId id="641" r:id="rId37"/>
    <p:sldId id="642" r:id="rId38"/>
    <p:sldId id="643" r:id="rId39"/>
    <p:sldId id="644" r:id="rId40"/>
    <p:sldId id="645" r:id="rId41"/>
    <p:sldId id="646" r:id="rId42"/>
    <p:sldId id="647" r:id="rId43"/>
    <p:sldId id="648" r:id="rId44"/>
    <p:sldId id="649" r:id="rId45"/>
    <p:sldId id="650" r:id="rId46"/>
    <p:sldId id="651" r:id="rId47"/>
    <p:sldId id="652" r:id="rId48"/>
    <p:sldId id="653" r:id="rId49"/>
    <p:sldId id="654" r:id="rId50"/>
    <p:sldId id="655" r:id="rId51"/>
    <p:sldId id="656" r:id="rId52"/>
    <p:sldId id="657" r:id="rId53"/>
    <p:sldId id="658" r:id="rId54"/>
    <p:sldId id="659" r:id="rId55"/>
    <p:sldId id="660" r:id="rId56"/>
    <p:sldId id="661" r:id="rId57"/>
    <p:sldId id="662" r:id="rId58"/>
    <p:sldId id="663" r:id="rId59"/>
    <p:sldId id="664" r:id="rId60"/>
    <p:sldId id="665" r:id="rId61"/>
    <p:sldId id="666" r:id="rId62"/>
    <p:sldId id="667" r:id="rId63"/>
    <p:sldId id="668"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61EC6"/>
    <a:srgbClr val="070707"/>
    <a:srgbClr val="1A24E6"/>
    <a:srgbClr val="CFFFE5"/>
    <a:srgbClr val="DDDDDD"/>
    <a:srgbClr val="EEE4F7"/>
    <a:srgbClr val="E2D0F1"/>
    <a:srgbClr val="CDA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66" d="100"/>
          <a:sy n="66" d="100"/>
        </p:scale>
        <p:origin x="6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notesMaster" Target="notesMasters/notesMaster1.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2770" name="Rectangle 2"/>
          <p:cNvSpPr>
            <a:spLocks noGrp="1" noRot="1" noChangeArrowheads="1"/>
          </p:cNvSpPr>
          <p:nvPr>
            <p:ph type="ctrTitle"/>
          </p:nvPr>
        </p:nvSpPr>
        <p:spPr>
          <a:xfrm>
            <a:off x="914400" y="2286000"/>
            <a:ext cx="10363200" cy="1143000"/>
          </a:xfrm>
        </p:spPr>
        <p:txBody>
          <a:bodyPr/>
          <a:lstStyle>
            <a:lvl1pPr>
              <a:defRPr/>
            </a:lvl1pPr>
          </a:lstStyle>
          <a:p>
            <a:r>
              <a:rPr lang="zh-CN" altLang="en-US"/>
              <a:t>单击此处编辑母版标题样式</a:t>
            </a:r>
            <a:endParaRPr lang="zh-CN" altLang="en-US"/>
          </a:p>
        </p:txBody>
      </p:sp>
      <p:sp>
        <p:nvSpPr>
          <p:cNvPr id="32771" name="Rectangle 3"/>
          <p:cNvSpPr>
            <a:spLocks noGrp="1" noRot="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7" y="1905000"/>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05000"/>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0"/>
            <a:ext cx="2846916"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09600"/>
            <a:ext cx="8337551"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9632" y="1981200"/>
            <a:ext cx="5077968"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609600"/>
            <a:ext cx="7622209"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7" name="页脚占位符 6"/>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72200" y="1825625"/>
            <a:ext cx="51816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172200" y="4076700"/>
            <a:ext cx="51816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7" name="页脚占位符 6"/>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4" Type="http://schemas.openxmlformats.org/officeDocument/2006/relationships/theme" Target="../theme/theme5.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Rot="1"/>
          </p:cNvSpPr>
          <p:nvPr>
            <p:ph type="title"/>
          </p:nvPr>
        </p:nvSpPr>
        <p:spPr>
          <a:xfrm>
            <a:off x="402167" y="609600"/>
            <a:ext cx="11387667"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noRot="1"/>
          </p:cNvSpPr>
          <p:nvPr>
            <p:ph type="body" idx="1"/>
          </p:nvPr>
        </p:nvSpPr>
        <p:spPr>
          <a:xfrm>
            <a:off x="402167" y="1905000"/>
            <a:ext cx="11387667" cy="41941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1748" name="Rectangle 4"/>
          <p:cNvSpPr>
            <a:spLocks noGrp="1" noChangeArrowheads="1"/>
          </p:cNvSpPr>
          <p:nvPr>
            <p:ph type="dt" sz="half" idx="2"/>
          </p:nvPr>
        </p:nvSpPr>
        <p:spPr bwMode="auto">
          <a:xfrm>
            <a:off x="402167" y="6245225"/>
            <a:ext cx="3052233"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4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0" name="Rectangle 6"/>
          <p:cNvSpPr>
            <a:spLocks noGrp="1" noChangeArrowheads="1"/>
          </p:cNvSpPr>
          <p:nvPr>
            <p:ph type="sldNum" sz="quarter" idx="4"/>
          </p:nvPr>
        </p:nvSpPr>
        <p:spPr bwMode="auto">
          <a:xfrm>
            <a:off x="8737600" y="6245225"/>
            <a:ext cx="3052233"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5000"/>
        <a:buFont typeface="Wingdings" panose="05000000000000000000"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p:cNvSpPr>
          <p:nvPr>
            <p:ph type="title"/>
          </p:nvPr>
        </p:nvSpPr>
        <p:spPr>
          <a:xfrm>
            <a:off x="914400" y="609600"/>
            <a:ext cx="103632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914400" y="1981200"/>
            <a:ext cx="103632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914400" y="6248400"/>
            <a:ext cx="2540000" cy="457200"/>
          </a:xfrm>
          <a:prstGeom prst="rect">
            <a:avLst/>
          </a:prstGeom>
          <a:noFill/>
          <a:ln w="9525">
            <a:noFill/>
          </a:ln>
        </p:spPr>
        <p:txBody>
          <a:bodyPr/>
          <a:lstStyle>
            <a:lvl1pPr>
              <a:defRPr sz="1400"/>
            </a:lvl1pPr>
          </a:lstStyle>
          <a:p>
            <a:pPr lvl="0"/>
            <a:endParaRPr lang="zh-CN" altLang="en-US" dirty="0">
              <a:latin typeface="Times New Roman" panose="02020603050405020304" pitchFamily="18" charset="0"/>
            </a:endParaRPr>
          </a:p>
        </p:txBody>
      </p:sp>
      <p:sp>
        <p:nvSpPr>
          <p:cNvPr id="1029" name="页脚占位符 1028"/>
          <p:cNvSpPr>
            <a:spLocks noGrp="1"/>
          </p:cNvSpPr>
          <p:nvPr>
            <p:ph type="ftr" sz="quarter" idx="3"/>
          </p:nvPr>
        </p:nvSpPr>
        <p:spPr>
          <a:xfrm>
            <a:off x="4165600" y="6248400"/>
            <a:ext cx="3860800" cy="457200"/>
          </a:xfrm>
          <a:prstGeom prst="rect">
            <a:avLst/>
          </a:prstGeom>
          <a:noFill/>
          <a:ln w="9525">
            <a:noFill/>
          </a:ln>
        </p:spPr>
        <p:txBody>
          <a:bodyPr/>
          <a:lstStyle>
            <a:lvl1pPr algn="ctr">
              <a:defRPr sz="1400"/>
            </a:lvl1pPr>
          </a:lstStyle>
          <a:p>
            <a:pPr lvl="0"/>
            <a:endParaRPr lang="zh-CN" altLang="en-US" dirty="0">
              <a:latin typeface="Times New Roman" panose="02020603050405020304" pitchFamily="18" charset="0"/>
            </a:endParaRPr>
          </a:p>
        </p:txBody>
      </p:sp>
      <p:sp>
        <p:nvSpPr>
          <p:cNvPr id="1030" name="灯片编号占位符 1029"/>
          <p:cNvSpPr>
            <a:spLocks noGrp="1"/>
          </p:cNvSpPr>
          <p:nvPr>
            <p:ph type="sldNum" sz="quarter" idx="4"/>
          </p:nvPr>
        </p:nvSpPr>
        <p:spPr>
          <a:xfrm>
            <a:off x="8737600" y="6248400"/>
            <a:ext cx="2540000" cy="457200"/>
          </a:xfrm>
          <a:prstGeom prst="rect">
            <a:avLst/>
          </a:prstGeom>
          <a:noFill/>
          <a:ln w="9525">
            <a:noFill/>
          </a:ln>
        </p:spPr>
        <p:txBody>
          <a:bodyPr/>
          <a:lstStyle>
            <a:lvl1pPr algn="r">
              <a:defRPr sz="1400"/>
            </a:lvl1p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marL="0" lvl="0" indent="0" algn="ctr" defTabSz="914400" rtl="0" eaLnBrk="0" fontAlgn="base" latinLnBrk="1" hangingPunct="0">
        <a:lnSpc>
          <a:spcPct val="100000"/>
        </a:lnSpc>
        <a:spcBef>
          <a:spcPct val="0"/>
        </a:spcBef>
        <a:spcAft>
          <a:spcPct val="0"/>
        </a:spcAft>
        <a:buSzPct val="100000"/>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1" hangingPunct="0">
        <a:lnSpc>
          <a:spcPct val="100000"/>
        </a:lnSpc>
        <a:spcBef>
          <a:spcPct val="20000"/>
        </a:spcBef>
        <a:spcAft>
          <a:spcPct val="0"/>
        </a:spcAft>
        <a:buSzPct val="100000"/>
        <a:buChar char="•"/>
        <a:defRPr sz="3200" b="0" i="0" u="none" kern="1200" baseline="0">
          <a:solidFill>
            <a:schemeClr val="tx1"/>
          </a:solidFill>
          <a:latin typeface="+mn-lt"/>
          <a:ea typeface="+mn-ea"/>
          <a:cs typeface="+mn-cs"/>
        </a:defRPr>
      </a:lvl1pPr>
      <a:lvl2pPr marL="342900" lvl="1" indent="-342900" algn="l" defTabSz="914400" rtl="0" eaLnBrk="0" fontAlgn="base" latinLnBrk="1" hangingPunct="0">
        <a:lnSpc>
          <a:spcPct val="100000"/>
        </a:lnSpc>
        <a:spcBef>
          <a:spcPct val="20000"/>
        </a:spcBef>
        <a:spcAft>
          <a:spcPct val="0"/>
        </a:spcAft>
        <a:buSzPct val="100000"/>
        <a:buNone/>
        <a:defRPr sz="3200" b="0" i="0" u="none" kern="1200" baseline="0">
          <a:solidFill>
            <a:schemeClr val="tx1"/>
          </a:solidFill>
          <a:latin typeface="+mn-lt"/>
          <a:ea typeface="+mn-ea"/>
          <a:cs typeface="+mn-cs"/>
        </a:defRPr>
      </a:lvl2pPr>
      <a:lvl3pPr marL="742950" lvl="2" indent="-285750" algn="l" defTabSz="914400" rtl="0" eaLnBrk="1" fontAlgn="base" latinLnBrk="0" hangingPunct="1">
        <a:lnSpc>
          <a:spcPct val="100000"/>
        </a:lnSpc>
        <a:spcBef>
          <a:spcPct val="20000"/>
        </a:spcBef>
        <a:spcAft>
          <a:spcPct val="0"/>
        </a:spcAft>
        <a:buSzPct val="100000"/>
        <a:buChar char="–"/>
        <a:defRPr sz="2800" b="0" i="0" u="none" kern="1200" baseline="0">
          <a:solidFill>
            <a:schemeClr val="tx1"/>
          </a:solidFill>
          <a:latin typeface="Times New Roman" panose="02020603050405020304" pitchFamily="18" charset="0"/>
          <a:ea typeface="宋体" panose="02010600030101010101" pitchFamily="2" charset="-122"/>
          <a:cs typeface="+mn-cs"/>
        </a:defRPr>
      </a:lvl3pPr>
      <a:lvl4pPr marL="1143000" lvl="3" indent="-228600" algn="l" defTabSz="914400" rtl="0" eaLnBrk="1" fontAlgn="base" latinLnBrk="0" hangingPunct="1">
        <a:lnSpc>
          <a:spcPct val="100000"/>
        </a:lnSpc>
        <a:spcBef>
          <a:spcPct val="20000"/>
        </a:spcBef>
        <a:spcAft>
          <a:spcPct val="0"/>
        </a:spcAft>
        <a:buSzPct val="100000"/>
        <a:buChar char="•"/>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600200" lvl="4" indent="-228600" algn="l" defTabSz="914400" rtl="0" eaLnBrk="1" fontAlgn="base" latinLnBrk="0" hangingPunct="1">
        <a:lnSpc>
          <a:spcPct val="100000"/>
        </a:lnSpc>
        <a:spcBef>
          <a:spcPct val="20000"/>
        </a:spcBef>
        <a:spcAft>
          <a:spcPct val="0"/>
        </a:spcAft>
        <a:buSzPct val="100000"/>
        <a:buChar char="–"/>
        <a:defRPr sz="2000" b="0" i="0" u="none" kern="1200" baseline="0">
          <a:solidFill>
            <a:schemeClr val="tx1"/>
          </a:solidFill>
          <a:latin typeface="Times New Roman" panose="02020603050405020304" pitchFamily="18" charset="0"/>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SzPct val="100000"/>
        <a:buChar char="–"/>
        <a:defRPr sz="2000" b="0" i="0" u="none" kern="1200" baseline="0">
          <a:solidFill>
            <a:schemeClr val="tx1"/>
          </a:solidFill>
          <a:latin typeface="Times New Roman" panose="02020603050405020304" pitchFamily="18" charset="0"/>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SzPct val="100000"/>
        <a:buChar char="–"/>
        <a:defRPr sz="2000" b="0" i="0" u="none" kern="1200" baseline="0">
          <a:solidFill>
            <a:schemeClr val="tx1"/>
          </a:solidFill>
          <a:latin typeface="Times New Roman" panose="02020603050405020304" pitchFamily="18" charset="0"/>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SzPct val="100000"/>
        <a:buChar char="–"/>
        <a:defRPr sz="2000" b="0" i="0" u="none" kern="1200" baseline="0">
          <a:solidFill>
            <a:schemeClr val="tx1"/>
          </a:solidFill>
          <a:latin typeface="Times New Roman" panose="02020603050405020304" pitchFamily="18" charset="0"/>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SzPct val="100000"/>
        <a:buChar char="–"/>
        <a:defRPr sz="2000" b="0" i="0" u="none" kern="1200" baseline="0">
          <a:solidFill>
            <a:schemeClr val="tx1"/>
          </a:solidFill>
          <a:latin typeface="Times New Roman" panose="02020603050405020304" pitchFamily="18" charset="0"/>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28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buFontTx/>
              <a:buNone/>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buFontTx/>
              <a:buNone/>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buFontTx/>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10BB4E-2CDE-4359-959E-F95D945DFC31}"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spd="slow">
    <p:split/>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slideLayout" Target="../slideLayouts/slideLayout29.xml"/><Relationship Id="rId10" Type="http://schemas.openxmlformats.org/officeDocument/2006/relationships/tags" Target="../tags/tag2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4.jpeg"/><Relationship Id="rId10" Type="http://schemas.openxmlformats.org/officeDocument/2006/relationships/slideLayout" Target="../slideLayouts/slideLayout17.xml"/><Relationship Id="rId1"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8.jpeg"/><Relationship Id="rId1" Type="http://schemas.openxmlformats.org/officeDocument/2006/relationships/hyperlink" Target="http://www.people.com.cn/GB/error.html" TargetMode="Externa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5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hyperlink" Target="http://www.people.com.cn/GB/error.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9" Type="http://schemas.openxmlformats.org/officeDocument/2006/relationships/hyperlink" Target="http://www.china.org.cn/ch-zmgx/2-3.htm" TargetMode="External"/><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1.bin"/><Relationship Id="rId3" Type="http://schemas.openxmlformats.org/officeDocument/2006/relationships/image" Target="../media/image3.GIF"/><Relationship Id="rId2" Type="http://schemas.openxmlformats.org/officeDocument/2006/relationships/hyperlink" Target="http://www.yesky.com/imagesnew/software/sc/34_11.html" TargetMode="External"/><Relationship Id="rId14" Type="http://schemas.openxmlformats.org/officeDocument/2006/relationships/vmlDrawing" Target="../drawings/vmlDrawing1.vml"/><Relationship Id="rId13" Type="http://schemas.openxmlformats.org/officeDocument/2006/relationships/slideLayout" Target="../slideLayouts/slideLayout47.xml"/><Relationship Id="rId12" Type="http://schemas.openxmlformats.org/officeDocument/2006/relationships/tags" Target="../tags/tag32.xml"/><Relationship Id="rId11" Type="http://schemas.openxmlformats.org/officeDocument/2006/relationships/image" Target="H:/&#19968;&#36718;&#22797;&#20064;&#20043;&#20013;&#22269;&#29616;&#20195;&#21490;/&#31532;&#20108;&#21333;&#20803;  &#29616;&#20195;&#20013;&#22269;&#30340;&#23545;&#22806;&#20851;&#31995;/http:/www.china.org.cn/ch-zmgx/images/2-3a.jpg" TargetMode="External"/><Relationship Id="rId10" Type="http://schemas.openxmlformats.org/officeDocument/2006/relationships/image" Target="../media/image18.jpeg"/><Relationship Id="rId1" Type="http://schemas.openxmlformats.org/officeDocument/2006/relationships/image" Target="../media/image13.GIF"/></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8.xml"/><Relationship Id="rId3" Type="http://schemas.openxmlformats.org/officeDocument/2006/relationships/image" Target="../media/image20.jpeg"/><Relationship Id="rId2" Type="http://schemas.openxmlformats.org/officeDocument/2006/relationships/hyperlink" Target="nksfh.mpeg" TargetMode="Externa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audio" Target="../media/audio1.wav"/><Relationship Id="rId3" Type="http://schemas.openxmlformats.org/officeDocument/2006/relationships/image" Target="../media/image3.GIF"/><Relationship Id="rId2" Type="http://schemas.openxmlformats.org/officeDocument/2006/relationships/hyperlink" Target="http://www.yesky.com/imagesnew/software/sc/34_11.html" TargetMode="External"/><Relationship Id="rId1" Type="http://schemas.openxmlformats.org/officeDocument/2006/relationships/image" Target="../media/image13.GI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image" Target="../media/image24.png"/><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2.xml"/><Relationship Id="rId3" Type="http://schemas.openxmlformats.org/officeDocument/2006/relationships/image" Target="../media/image27.emf"/><Relationship Id="rId2" Type="http://schemas.openxmlformats.org/officeDocument/2006/relationships/oleObject" Target="../embeddings/oleObject2.bin"/><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4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GIF"/><Relationship Id="rId2" Type="http://schemas.openxmlformats.org/officeDocument/2006/relationships/image" Target="../media/image3.GIF"/><Relationship Id="rId1" Type="http://schemas.openxmlformats.org/officeDocument/2006/relationships/hyperlink" Target="http://www.yesky.com/imagesnew/software/sc/34_11.html" TargetMode="Externa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28.GIF"/><Relationship Id="rId2" Type="http://schemas.openxmlformats.org/officeDocument/2006/relationships/image" Target="../media/image3.GIF"/><Relationship Id="rId1" Type="http://schemas.openxmlformats.org/officeDocument/2006/relationships/hyperlink" Target="http://www.yesky.com/imagesnew/software/sc/34_11.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28.GIF"/><Relationship Id="rId2" Type="http://schemas.openxmlformats.org/officeDocument/2006/relationships/image" Target="../media/image3.GIF"/><Relationship Id="rId1" Type="http://schemas.openxmlformats.org/officeDocument/2006/relationships/hyperlink" Target="http://www.yesky.com/imagesnew/software/sc/34_11.html" TargetMode="Externa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28.GIF"/><Relationship Id="rId2" Type="http://schemas.openxmlformats.org/officeDocument/2006/relationships/image" Target="../media/image3.GIF"/><Relationship Id="rId1" Type="http://schemas.openxmlformats.org/officeDocument/2006/relationships/hyperlink" Target="http://www.yesky.com/imagesnew/software/sc/34_11.html" TargetMode="Externa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image" Target="../media/image28.GIF"/><Relationship Id="rId2" Type="http://schemas.openxmlformats.org/officeDocument/2006/relationships/image" Target="../media/image3.GIF"/><Relationship Id="rId1" Type="http://schemas.openxmlformats.org/officeDocument/2006/relationships/hyperlink" Target="http://www.yesky.com/imagesnew/software/sc/34_11.html"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audio" Target="../media/audio2.wav"/></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audio" Target="../media/audio2.wav"/></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32.png"/></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5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hyperlink" Target="file:///C:\Documents%20and%20Settings\Administrator\&#24517;&#20462;1\bx1-24\&#20013;&#22269;&#36212;&#21018;&#26524;&#37329;&#32500;&#21644;&#37096;&#38431;.ram" TargetMode="External"/><Relationship Id="rId1"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38.jpeg"/><Relationship Id="rId1"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40.jpe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53.xml"/><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48.jpeg"/></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49.emf"/><Relationship Id="rId1"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openxmlformats.org/officeDocument/2006/relationships/audio" Target="../media/audio4.wav"/><Relationship Id="rId2" Type="http://schemas.openxmlformats.org/officeDocument/2006/relationships/image" Target="../media/image50.jpeg"/><Relationship Id="rId1" Type="http://schemas.openxmlformats.org/officeDocument/2006/relationships/slide" Target="slide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WordArt 5"/>
          <p:cNvSpPr>
            <a:spLocks noTextEdit="1"/>
          </p:cNvSpPr>
          <p:nvPr/>
        </p:nvSpPr>
        <p:spPr>
          <a:xfrm>
            <a:off x="902970" y="962025"/>
            <a:ext cx="9929495" cy="755650"/>
          </a:xfrm>
          <a:prstGeom prst="rect">
            <a:avLst/>
          </a:prstGeom>
        </p:spPr>
        <p:txBody>
          <a:bodyPr wrap="none" fromWordArt="1">
            <a:prstTxWarp prst="textPlain">
              <a:avLst>
                <a:gd name="adj" fmla="val 50000"/>
              </a:avLst>
            </a:prstTxWarp>
            <a:normAutofit fontScale="50000"/>
          </a:bodyPr>
          <a:p>
            <a:pPr algn="ctr"/>
            <a:r>
              <a:rPr lang="zh-CN" altLang="en-US" sz="7200" b="1">
                <a:ln w="9525" cap="flat" cmpd="sng">
                  <a:solidFill>
                    <a:srgbClr val="FF0000"/>
                  </a:solidFill>
                  <a:prstDash val="solid"/>
                  <a:headEnd type="none" w="med" len="med"/>
                  <a:tailEnd type="none" w="med" len="med"/>
                </a:ln>
                <a:solidFill>
                  <a:srgbClr val="FF0000"/>
                </a:solidFill>
                <a:latin typeface="微软雅黑" panose="020B0503020204020204" charset="-122"/>
                <a:ea typeface="微软雅黑" panose="020B0503020204020204" charset="-122"/>
                <a:cs typeface="微软雅黑" panose="020B0503020204020204" charset="-122"/>
              </a:rPr>
              <a:t>第二单元  现代中国的对外关系</a:t>
            </a:r>
            <a:endParaRPr lang="zh-CN" altLang="en-US" sz="7200" b="1">
              <a:ln w="9525" cap="flat" cmpd="sng">
                <a:solidFill>
                  <a:srgbClr val="FF0000"/>
                </a:solidFill>
                <a:prstDash val="solid"/>
                <a:headEnd type="none" w="med" len="med"/>
                <a:tailEnd type="none" w="med" len="med"/>
              </a:ln>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8307" name="WordArt 6"/>
          <p:cNvSpPr>
            <a:spLocks noTextEdit="1"/>
          </p:cNvSpPr>
          <p:nvPr/>
        </p:nvSpPr>
        <p:spPr>
          <a:xfrm>
            <a:off x="414020" y="220345"/>
            <a:ext cx="4338320" cy="388620"/>
          </a:xfrm>
          <a:prstGeom prst="rect">
            <a:avLst/>
          </a:prstGeom>
        </p:spPr>
        <p:txBody>
          <a:bodyPr wrap="none" fromWordArt="1">
            <a:prstTxWarp prst="textPlain">
              <a:avLst>
                <a:gd name="adj" fmla="val 50000"/>
              </a:avLst>
            </a:prstTxWarp>
            <a:normAutofit fontScale="40000"/>
          </a:bodyPr>
          <a:p>
            <a:pPr algn="ctr"/>
            <a:r>
              <a:rPr lang="zh-CN" altLang="en-US" sz="40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高三一轮复习之中国现代史</a:t>
            </a:r>
            <a:endParaRPr lang="zh-CN" altLang="en-US" sz="40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3" name="文本框 2"/>
          <p:cNvSpPr txBox="1"/>
          <p:nvPr/>
        </p:nvSpPr>
        <p:spPr>
          <a:xfrm>
            <a:off x="4942205" y="2453005"/>
            <a:ext cx="6160135" cy="3538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1.</a:t>
            </a:r>
            <a:r>
              <a:rPr lang="zh-CN" altLang="zh-CN" sz="3200">
                <a:solidFill>
                  <a:srgbClr val="000000"/>
                </a:solidFill>
                <a:effectLst/>
                <a:latin typeface="微软雅黑" panose="020B0503020204020204" charset="-122"/>
                <a:ea typeface="微软雅黑" panose="020B0503020204020204" charset="-122"/>
                <a:cs typeface="微软雅黑" panose="020B0503020204020204" charset="-122"/>
              </a:rPr>
              <a:t>单元线索</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整体把握</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    2.</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自主复习检测</a:t>
            </a:r>
            <a:endParaRPr lang="en-US" altLang="zh-CN"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       3.</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基础</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整理</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重点强调</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          4.</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知识拓展</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深化理解</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             5.</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课堂小结</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                6.</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知识读背</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                   </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rPr>
              <a:t>7.</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rPr>
              <a:t>作业布置</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33" name="PA_椭圆 12"/>
          <p:cNvSpPr/>
          <p:nvPr>
            <p:custDataLst>
              <p:tags r:id="rId1"/>
            </p:custDataLst>
          </p:nvPr>
        </p:nvSpPr>
        <p:spPr>
          <a:xfrm>
            <a:off x="4745355" y="2597785"/>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 name="PA_椭圆 12"/>
          <p:cNvSpPr/>
          <p:nvPr>
            <p:custDataLst>
              <p:tags r:id="rId2"/>
            </p:custDataLst>
          </p:nvPr>
        </p:nvSpPr>
        <p:spPr>
          <a:xfrm>
            <a:off x="5087620" y="3072130"/>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4" name="PA_椭圆 12"/>
          <p:cNvSpPr/>
          <p:nvPr>
            <p:custDataLst>
              <p:tags r:id="rId3"/>
            </p:custDataLst>
          </p:nvPr>
        </p:nvSpPr>
        <p:spPr>
          <a:xfrm>
            <a:off x="5490210" y="3554730"/>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5" name="PA_椭圆 12"/>
          <p:cNvSpPr/>
          <p:nvPr>
            <p:custDataLst>
              <p:tags r:id="rId4"/>
            </p:custDataLst>
          </p:nvPr>
        </p:nvSpPr>
        <p:spPr>
          <a:xfrm>
            <a:off x="5906770" y="4067810"/>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6" name="PA_椭圆 12"/>
          <p:cNvSpPr/>
          <p:nvPr>
            <p:custDataLst>
              <p:tags r:id="rId5"/>
            </p:custDataLst>
          </p:nvPr>
        </p:nvSpPr>
        <p:spPr>
          <a:xfrm>
            <a:off x="6304280" y="4559935"/>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7" name="PA_椭圆 12"/>
          <p:cNvSpPr/>
          <p:nvPr>
            <p:custDataLst>
              <p:tags r:id="rId6"/>
            </p:custDataLst>
          </p:nvPr>
        </p:nvSpPr>
        <p:spPr>
          <a:xfrm>
            <a:off x="6618605" y="5052060"/>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8" name="PA_椭圆 12"/>
          <p:cNvSpPr/>
          <p:nvPr>
            <p:custDataLst>
              <p:tags r:id="rId7"/>
            </p:custDataLst>
          </p:nvPr>
        </p:nvSpPr>
        <p:spPr>
          <a:xfrm>
            <a:off x="7030720" y="5523230"/>
            <a:ext cx="314325" cy="308610"/>
          </a:xfrm>
          <a:prstGeom prst="ellipse">
            <a:avLst/>
          </a:prstGeom>
          <a:solidFill>
            <a:srgbClr val="C0000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燕尾形 8"/>
          <p:cNvSpPr/>
          <p:nvPr/>
        </p:nvSpPr>
        <p:spPr>
          <a:xfrm>
            <a:off x="1724660" y="272923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本课流程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10" name="椭圆 9"/>
          <p:cNvSpPr/>
          <p:nvPr/>
        </p:nvSpPr>
        <p:spPr>
          <a:xfrm>
            <a:off x="2657475" y="4238625"/>
            <a:ext cx="1826895" cy="1522730"/>
          </a:xfrm>
          <a:prstGeom prst="ellipse">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2800" b="1">
                <a:solidFill>
                  <a:srgbClr val="000000"/>
                </a:solidFill>
                <a:effectLst/>
                <a:latin typeface="微软雅黑" panose="020B0503020204020204" charset="-122"/>
                <a:ea typeface="微软雅黑" panose="020B0503020204020204" charset="-122"/>
              </a:rPr>
              <a:t>做什么</a:t>
            </a:r>
            <a:r>
              <a:rPr lang="en-US" altLang="zh-CN" sz="2800" b="1">
                <a:solidFill>
                  <a:srgbClr val="000000"/>
                </a:solidFill>
                <a:effectLst/>
                <a:latin typeface="微软雅黑" panose="020B0503020204020204" charset="-122"/>
                <a:ea typeface="微软雅黑" panose="020B0503020204020204" charset="-122"/>
              </a:rPr>
              <a:t>?</a:t>
            </a:r>
            <a:endParaRPr lang="en-US" altLang="zh-CN" sz="2800" b="1">
              <a:solidFill>
                <a:srgbClr val="000000"/>
              </a:solidFill>
              <a:effectLst/>
              <a:latin typeface="微软雅黑" panose="020B0503020204020204" charset="-122"/>
              <a:ea typeface="微软雅黑" panose="020B050302020402020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文本框 197633"/>
          <p:cNvSpPr txBox="1"/>
          <p:nvPr/>
        </p:nvSpPr>
        <p:spPr>
          <a:xfrm>
            <a:off x="596900" y="1024255"/>
            <a:ext cx="10998200" cy="4810125"/>
          </a:xfrm>
          <a:prstGeom prst="rect">
            <a:avLst/>
          </a:prstGeom>
          <a:solidFill>
            <a:schemeClr val="bg1"/>
          </a:solidFill>
          <a:ln w="9525">
            <a:noFill/>
          </a:ln>
        </p:spPr>
        <p:txBody>
          <a:bodyPr wrap="square">
            <a:spAutoFit/>
            <a:scene3d>
              <a:camera prst="orthographicFront"/>
              <a:lightRig rig="soft" dir="t">
                <a:rot lat="0" lon="0" rev="15600000"/>
              </a:lightRig>
            </a:scene3d>
            <a:sp3d extrusionH="57150" prstMaterial="softEdge">
              <a:bevelT w="25400" h="38100"/>
            </a:sp3d>
          </a:bodyPr>
          <a:p>
            <a:pPr>
              <a:lnSpc>
                <a:spcPct val="130000"/>
              </a:lnSpc>
            </a:pP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(1)“</a:t>
            </a:r>
            <a:r>
              <a:rPr lang="zh-CN" altLang="en-US"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同</a:t>
            </a: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   ①共同的遭遇：曾经遭受过殖民主义侵略 </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   ②共同的任务：维护民族独立、发展民族经济</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   ③共同的愿望：争取和维护世界和平</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(2)“</a:t>
            </a:r>
            <a:r>
              <a:rPr lang="zh-CN" altLang="en-US"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异</a:t>
            </a: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a:t>
            </a:r>
            <a:endParaRPr lang="zh-CN" altLang="en-US"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   社会制度、意识形态、宗教信仰、生活习惯、经济发展水平等</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(3)“</a:t>
            </a:r>
            <a:r>
              <a:rPr lang="zh-CN" altLang="en-US"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求同存异</a:t>
            </a:r>
            <a:r>
              <a:rPr lang="en-US" altLang="zh-CN" sz="3200" b="1" dirty="0">
                <a:solidFill>
                  <a:srgbClr val="FF0000"/>
                </a:solidFill>
                <a:effectLst/>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   超越社会制度、意识形态差异，为了共同的利益加强团结与合作</a:t>
            </a:r>
            <a:endParaRPr lang="zh-CN" altLang="en-US" sz="28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2" name="燕尾形 1"/>
          <p:cNvSpPr/>
          <p:nvPr/>
        </p:nvSpPr>
        <p:spPr>
          <a:xfrm>
            <a:off x="171450" y="32893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概念阐释</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 name="文本框 2"/>
          <p:cNvSpPr txBox="1"/>
          <p:nvPr/>
        </p:nvSpPr>
        <p:spPr>
          <a:xfrm>
            <a:off x="2894965" y="252095"/>
            <a:ext cx="6807200" cy="706755"/>
          </a:xfrm>
          <a:prstGeom prst="rect">
            <a:avLst/>
          </a:prstGeom>
          <a:noFill/>
        </p:spPr>
        <p:txBody>
          <a:bodyPr wrap="none" rtlCol="0">
            <a:spAutoFit/>
            <a:scene3d>
              <a:camera prst="orthographicFront"/>
              <a:lightRig rig="threePt" dir="t"/>
            </a:scene3d>
          </a:bodyPr>
          <a:p>
            <a:pPr algn="l"/>
            <a:r>
              <a:rPr lang="en-US" altLang="zh-CN" sz="40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40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求同存异</a:t>
            </a:r>
            <a:r>
              <a:rPr lang="en-US" altLang="zh-CN" sz="40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40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方针</a:t>
            </a:r>
            <a:r>
              <a:rPr lang="en-US" altLang="zh-CN" sz="40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金版</a:t>
            </a:r>
            <a:r>
              <a:rPr lang="en-US" altLang="zh-CN" sz="40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P212)</a:t>
            </a:r>
            <a:endParaRPr lang="en-US" altLang="zh-CN" sz="40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4" name="矩形 3"/>
          <p:cNvSpPr/>
          <p:nvPr/>
        </p:nvSpPr>
        <p:spPr>
          <a:xfrm>
            <a:off x="1099820" y="1733550"/>
            <a:ext cx="2259330" cy="167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401060" y="1733550"/>
            <a:ext cx="5176520" cy="167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97634">
                                            <p:txEl>
                                              <p:pRg st="5" end="5"/>
                                            </p:txEl>
                                          </p:spTgt>
                                        </p:tgtEl>
                                        <p:attrNameLst>
                                          <p:attrName>style.visibility</p:attrName>
                                        </p:attrNameLst>
                                      </p:cBhvr>
                                      <p:to>
                                        <p:strVal val="visible"/>
                                      </p:to>
                                    </p:set>
                                    <p:animEffect transition="in" filter="dissolve">
                                      <p:cBhvr>
                                        <p:cTn id="19" dur="500"/>
                                        <p:tgtEl>
                                          <p:spTgt spid="19763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7634">
                                            <p:txEl>
                                              <p:pRg st="7" end="7"/>
                                            </p:txEl>
                                          </p:spTgt>
                                        </p:tgtEl>
                                        <p:attrNameLst>
                                          <p:attrName>style.visibility</p:attrName>
                                        </p:attrNameLst>
                                      </p:cBhvr>
                                      <p:to>
                                        <p:strVal val="visible"/>
                                      </p:to>
                                    </p:set>
                                    <p:animEffect transition="in" filter="fade">
                                      <p:cBhvr>
                                        <p:cTn id="24" dur="500"/>
                                        <p:tgtEl>
                                          <p:spTgt spid="197634">
                                            <p:txEl>
                                              <p:pRg st="7" end="7"/>
                                            </p:txEl>
                                          </p:spTgt>
                                        </p:tgtEl>
                                      </p:cBhvr>
                                    </p:animEffect>
                                    <p:anim calcmode="lin" valueType="num">
                                      <p:cBhvr>
                                        <p:cTn id="25" dur="500" fill="hold"/>
                                        <p:tgtEl>
                                          <p:spTgt spid="19763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19763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94715" y="823595"/>
            <a:ext cx="10514965" cy="496443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a:lnSpc>
                <a:spcPct val="110000"/>
              </a:lnSpc>
            </a:pPr>
            <a:r>
              <a:rPr lang="zh-CN" altLang="en-US" sz="3600" b="1">
                <a:solidFill>
                  <a:srgbClr val="070707"/>
                </a:solidFill>
                <a:effectLst/>
                <a:latin typeface="楷体" panose="02010609060101010101" charset="-122"/>
                <a:ea typeface="楷体" panose="02010609060101010101" charset="-122"/>
                <a:cs typeface="楷体" panose="02010609060101010101" charset="-122"/>
              </a:rPr>
              <a:t>(2016·课标全国Ⅰ</a:t>
            </a:r>
            <a:r>
              <a:rPr lang="en-US" altLang="zh-CN" sz="3600" b="1">
                <a:solidFill>
                  <a:srgbClr val="070707"/>
                </a:solidFill>
                <a:effectLst/>
                <a:latin typeface="楷体" panose="02010609060101010101" charset="-122"/>
                <a:ea typeface="楷体" panose="02010609060101010101" charset="-122"/>
                <a:cs typeface="楷体" panose="02010609060101010101" charset="-122"/>
              </a:rPr>
              <a:t>,</a:t>
            </a:r>
            <a:r>
              <a:rPr lang="zh-CN" altLang="en-US" sz="3600" b="1">
                <a:solidFill>
                  <a:srgbClr val="070707"/>
                </a:solidFill>
                <a:effectLst/>
                <a:latin typeface="楷体" panose="02010609060101010101" charset="-122"/>
                <a:ea typeface="楷体" panose="02010609060101010101" charset="-122"/>
                <a:cs typeface="楷体" panose="02010609060101010101" charset="-122"/>
              </a:rPr>
              <a:t>31)</a:t>
            </a:r>
            <a:r>
              <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rPr>
              <a:t>1965年，中国大陆与西方国家的贸易额在进出口总额中所占的比重，由1957年的17.9%上升到52.8%。这种变化的外交背景是，我国 </a:t>
            </a:r>
            <a:endPar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rPr>
              <a:t>    A.实现了与西方国家关系的正常化</a:t>
            </a:r>
            <a:endPar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rPr>
              <a:t>    B.调整了与苏联的外交政策</a:t>
            </a:r>
            <a:endPar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rPr>
              <a:t>    C.推行了全方位外交的政策</a:t>
            </a:r>
            <a:endPar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rPr>
              <a:t>    D.打破了欧美对华经济封锁</a:t>
            </a:r>
            <a:endParaRPr lang="zh-CN" altLang="en-US" sz="3600" b="1">
              <a:solidFill>
                <a:srgbClr val="070707"/>
              </a:solidFill>
              <a:effectLst/>
              <a:latin typeface="微软雅黑" panose="020B0503020204020204" charset="-122"/>
              <a:ea typeface="微软雅黑" panose="020B0503020204020204" charset="-122"/>
              <a:cs typeface="微软雅黑" panose="020B0503020204020204" charset="-122"/>
            </a:endParaRPr>
          </a:p>
        </p:txBody>
      </p:sp>
      <p:sp>
        <p:nvSpPr>
          <p:cNvPr id="3" name="燕尾形 2"/>
          <p:cNvSpPr/>
          <p:nvPr/>
        </p:nvSpPr>
        <p:spPr>
          <a:xfrm>
            <a:off x="171450" y="11938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走近高考</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4" name="文本框 3"/>
          <p:cNvSpPr txBox="1"/>
          <p:nvPr/>
        </p:nvSpPr>
        <p:spPr>
          <a:xfrm>
            <a:off x="9267825" y="3768725"/>
            <a:ext cx="1320165" cy="1568450"/>
          </a:xfrm>
          <a:prstGeom prst="rect">
            <a:avLst/>
          </a:prstGeom>
          <a:noFill/>
        </p:spPr>
        <p:txBody>
          <a:bodyPr wrap="square" rtlCol="0">
            <a:spAutoFit/>
          </a:bodyPr>
          <a:p>
            <a:r>
              <a:rPr lang="en-US" altLang="zh-CN" sz="9600" b="1">
                <a:solidFill>
                  <a:srgbClr val="FF0000"/>
                </a:solidFill>
              </a:rPr>
              <a:t>B</a:t>
            </a:r>
            <a:endParaRPr lang="en-US" altLang="zh-CN" sz="9600" b="1">
              <a:solidFill>
                <a:srgbClr val="FF0000"/>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 1"/>
          <p:cNvSpPr/>
          <p:nvPr/>
        </p:nvSpPr>
        <p:spPr>
          <a:xfrm>
            <a:off x="171450" y="37084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教材补遗</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100" name="文本框 99"/>
          <p:cNvSpPr txBox="1"/>
          <p:nvPr/>
        </p:nvSpPr>
        <p:spPr>
          <a:xfrm>
            <a:off x="2874645" y="370840"/>
            <a:ext cx="9067165" cy="645160"/>
          </a:xfrm>
          <a:prstGeom prst="rect">
            <a:avLst/>
          </a:prstGeom>
          <a:noFill/>
          <a:ln w="9525">
            <a:noFill/>
          </a:ln>
        </p:spPr>
        <p:txBody>
          <a:bodyPr wrap="square">
            <a:spAutoFit/>
            <a:scene3d>
              <a:camera prst="orthographicFront"/>
              <a:lightRig rig="threePt" dir="t"/>
            </a:scene3d>
          </a:bodyPr>
          <a:p>
            <a:pPr indent="0"/>
            <a:r>
              <a:rPr lang="en-US"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20</a:t>
            </a:r>
            <a:r>
              <a:rPr lang="zh-CN"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世纪</a:t>
            </a:r>
            <a:r>
              <a:rPr lang="en-US"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50</a:t>
            </a:r>
            <a:r>
              <a:rPr lang="zh-CN"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年代后期到</a:t>
            </a:r>
            <a:r>
              <a:rPr lang="en-US"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60</a:t>
            </a:r>
            <a:r>
              <a:rPr lang="zh-CN"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年代末的外交政策</a:t>
            </a:r>
            <a:endParaRPr lang="zh-CN" altLang="en-US"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77850" y="1409065"/>
            <a:ext cx="1517015" cy="10763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3200" b="1">
                <a:solidFill>
                  <a:srgbClr val="1A24E6"/>
                </a:solidFill>
                <a:effectLst/>
                <a:latin typeface="微软雅黑" panose="020B0503020204020204" charset="-122"/>
                <a:ea typeface="微软雅黑" panose="020B0503020204020204" charset="-122"/>
              </a:rPr>
              <a:t>背景</a:t>
            </a:r>
            <a:r>
              <a:rPr lang="en-US" altLang="zh-CN" sz="3200">
                <a:solidFill>
                  <a:srgbClr val="1A24E6"/>
                </a:solidFill>
                <a:effectLst/>
                <a:latin typeface="微软雅黑" panose="020B0503020204020204" charset="-122"/>
                <a:ea typeface="微软雅黑" panose="020B0503020204020204" charset="-122"/>
              </a:rPr>
              <a:t>(</a:t>
            </a:r>
            <a:r>
              <a:rPr lang="zh-CN" altLang="en-US" sz="3200">
                <a:solidFill>
                  <a:srgbClr val="1A24E6"/>
                </a:solidFill>
                <a:effectLst/>
                <a:latin typeface="微软雅黑" panose="020B0503020204020204" charset="-122"/>
                <a:ea typeface="微软雅黑" panose="020B0503020204020204" charset="-122"/>
              </a:rPr>
              <a:t>原因</a:t>
            </a:r>
            <a:r>
              <a:rPr lang="en-US" altLang="zh-CN" sz="3200">
                <a:solidFill>
                  <a:srgbClr val="1A24E6"/>
                </a:solidFill>
                <a:effectLst/>
                <a:latin typeface="微软雅黑" panose="020B0503020204020204" charset="-122"/>
                <a:ea typeface="微软雅黑" panose="020B0503020204020204" charset="-122"/>
              </a:rPr>
              <a:t>)</a:t>
            </a:r>
            <a:endParaRPr lang="en-US" altLang="zh-CN" sz="3200">
              <a:solidFill>
                <a:srgbClr val="1A24E6"/>
              </a:solidFill>
              <a:effectLst/>
              <a:latin typeface="微软雅黑" panose="020B0503020204020204" charset="-122"/>
              <a:ea typeface="微软雅黑" panose="020B0503020204020204" charset="-122"/>
            </a:endParaRPr>
          </a:p>
        </p:txBody>
      </p:sp>
      <p:sp>
        <p:nvSpPr>
          <p:cNvPr id="5" name="文本框 4"/>
          <p:cNvSpPr txBox="1"/>
          <p:nvPr/>
        </p:nvSpPr>
        <p:spPr>
          <a:xfrm>
            <a:off x="1809115" y="2804160"/>
            <a:ext cx="1384935" cy="10763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3200" b="1">
                <a:solidFill>
                  <a:srgbClr val="1A24E6"/>
                </a:solidFill>
                <a:effectLst/>
                <a:latin typeface="微软雅黑" panose="020B0503020204020204" charset="-122"/>
                <a:ea typeface="微软雅黑" panose="020B0503020204020204" charset="-122"/>
              </a:rPr>
              <a:t>政策</a:t>
            </a:r>
            <a:r>
              <a:rPr lang="en-US" altLang="zh-CN" sz="3200">
                <a:solidFill>
                  <a:srgbClr val="1A24E6"/>
                </a:solidFill>
                <a:effectLst/>
                <a:latin typeface="微软雅黑" panose="020B0503020204020204" charset="-122"/>
                <a:ea typeface="微软雅黑" panose="020B0503020204020204" charset="-122"/>
              </a:rPr>
              <a:t>(</a:t>
            </a:r>
            <a:r>
              <a:rPr lang="zh-CN" altLang="en-US" sz="3200">
                <a:solidFill>
                  <a:srgbClr val="1A24E6"/>
                </a:solidFill>
                <a:effectLst/>
                <a:latin typeface="微软雅黑" panose="020B0503020204020204" charset="-122"/>
                <a:ea typeface="微软雅黑" panose="020B0503020204020204" charset="-122"/>
              </a:rPr>
              <a:t>特点</a:t>
            </a:r>
            <a:r>
              <a:rPr lang="en-US" altLang="zh-CN" sz="3200">
                <a:solidFill>
                  <a:srgbClr val="1A24E6"/>
                </a:solidFill>
                <a:effectLst/>
                <a:latin typeface="微软雅黑" panose="020B0503020204020204" charset="-122"/>
                <a:ea typeface="微软雅黑" panose="020B0503020204020204" charset="-122"/>
              </a:rPr>
              <a:t>)</a:t>
            </a:r>
            <a:endParaRPr lang="en-US" altLang="zh-CN" sz="3200">
              <a:solidFill>
                <a:srgbClr val="1A24E6"/>
              </a:solidFill>
              <a:effectLst/>
              <a:latin typeface="微软雅黑" panose="020B0503020204020204" charset="-122"/>
              <a:ea typeface="微软雅黑" panose="020B0503020204020204" charset="-122"/>
            </a:endParaRPr>
          </a:p>
        </p:txBody>
      </p:sp>
      <p:sp>
        <p:nvSpPr>
          <p:cNvPr id="6" name="文本框 5"/>
          <p:cNvSpPr txBox="1"/>
          <p:nvPr/>
        </p:nvSpPr>
        <p:spPr>
          <a:xfrm>
            <a:off x="621665" y="4335780"/>
            <a:ext cx="1149985" cy="10763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3200" b="1">
                <a:solidFill>
                  <a:srgbClr val="1A24E6"/>
                </a:solidFill>
                <a:effectLst/>
                <a:latin typeface="微软雅黑" panose="020B0503020204020204" charset="-122"/>
                <a:ea typeface="微软雅黑" panose="020B0503020204020204" charset="-122"/>
              </a:rPr>
              <a:t>结果影响</a:t>
            </a:r>
            <a:endParaRPr lang="zh-CN" altLang="en-US" sz="3200" b="1">
              <a:solidFill>
                <a:srgbClr val="1A24E6"/>
              </a:solidFill>
              <a:effectLst/>
              <a:latin typeface="微软雅黑" panose="020B0503020204020204" charset="-122"/>
              <a:ea typeface="微软雅黑" panose="020B0503020204020204" charset="-122"/>
            </a:endParaRPr>
          </a:p>
        </p:txBody>
      </p:sp>
      <p:sp>
        <p:nvSpPr>
          <p:cNvPr id="7" name="文本框 6"/>
          <p:cNvSpPr txBox="1"/>
          <p:nvPr/>
        </p:nvSpPr>
        <p:spPr>
          <a:xfrm>
            <a:off x="3076575" y="2818130"/>
            <a:ext cx="5516880" cy="553085"/>
          </a:xfrm>
          <a:prstGeom prst="rect">
            <a:avLst/>
          </a:prstGeom>
          <a:noFill/>
        </p:spPr>
        <p:txBody>
          <a:bodyPr wrap="none" rtlCol="0">
            <a:spAutoFit/>
          </a:bodyPr>
          <a:p>
            <a:pPr algn="l"/>
            <a:r>
              <a:rPr lang="zh-CN" altLang="en-US" sz="3000" b="1">
                <a:solidFill>
                  <a:srgbClr val="000000"/>
                </a:solidFill>
                <a:effectLst/>
                <a:latin typeface="微软雅黑" panose="020B0503020204020204" charset="-122"/>
                <a:ea typeface="微软雅黑" panose="020B0503020204020204" charset="-122"/>
                <a:cs typeface="微软雅黑" panose="020B0503020204020204" charset="-122"/>
                <a:sym typeface="+mn-ea"/>
              </a:rPr>
              <a:t>“两只拳头出击”和“一大片”</a:t>
            </a:r>
            <a:endParaRPr lang="zh-CN" altLang="en-US" sz="3000" b="1">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267075" y="3375025"/>
            <a:ext cx="7840980" cy="553085"/>
          </a:xfrm>
          <a:prstGeom prst="rect">
            <a:avLst/>
          </a:prstGeom>
          <a:noFill/>
        </p:spPr>
        <p:txBody>
          <a:bodyPr wrap="none" rtlCol="0">
            <a:spAutoFit/>
          </a:bodyPr>
          <a:p>
            <a:pPr algn="l"/>
            <a:r>
              <a:rPr lang="zh-CN" altLang="en-US" sz="3000" b="1">
                <a:solidFill>
                  <a:srgbClr val="000000"/>
                </a:solidFill>
                <a:effectLst/>
                <a:latin typeface="楷体" panose="02010609060101010101" charset="-122"/>
                <a:ea typeface="楷体" panose="02010609060101010101" charset="-122"/>
                <a:cs typeface="微软雅黑" panose="020B0503020204020204" charset="-122"/>
                <a:sym typeface="+mn-ea"/>
              </a:rPr>
              <a:t>（抵制美苏威胁，加强与亚非拉国家的往来）</a:t>
            </a:r>
            <a:endParaRPr lang="zh-CN" altLang="en-US" sz="3000" b="1">
              <a:solidFill>
                <a:srgbClr val="000000"/>
              </a:solidFill>
              <a:effectLst/>
              <a:latin typeface="楷体" panose="02010609060101010101" charset="-122"/>
              <a:ea typeface="楷体" panose="02010609060101010101" charset="-122"/>
              <a:cs typeface="微软雅黑" panose="020B0503020204020204" charset="-122"/>
              <a:sym typeface="+mn-ea"/>
            </a:endParaRPr>
          </a:p>
        </p:txBody>
      </p:sp>
      <p:sp>
        <p:nvSpPr>
          <p:cNvPr id="9" name="文本框 8"/>
          <p:cNvSpPr txBox="1"/>
          <p:nvPr/>
        </p:nvSpPr>
        <p:spPr>
          <a:xfrm>
            <a:off x="2107565" y="1247140"/>
            <a:ext cx="7479665" cy="1476375"/>
          </a:xfrm>
          <a:prstGeom prst="rect">
            <a:avLst/>
          </a:prstGeom>
          <a:noFill/>
        </p:spPr>
        <p:txBody>
          <a:bodyPr wrap="none" rtlCol="0">
            <a:spAutoFit/>
          </a:bodyPr>
          <a:p>
            <a:pPr indent="0" algn="l">
              <a:buNone/>
            </a:pPr>
            <a:r>
              <a:rPr lang="zh-CN" altLang="en-US" sz="3000">
                <a:solidFill>
                  <a:srgbClr val="000000"/>
                </a:solidFill>
                <a:effectLst/>
                <a:latin typeface="微软雅黑" panose="020B0503020204020204" charset="-122"/>
                <a:ea typeface="微软雅黑" panose="020B0503020204020204" charset="-122"/>
                <a:cs typeface="微软雅黑" panose="020B0503020204020204" charset="-122"/>
              </a:rPr>
              <a:t>●美国继续敌视</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r>
              <a:rPr lang="zh-CN" altLang="en-US" sz="3000">
                <a:solidFill>
                  <a:srgbClr val="000000"/>
                </a:solidFill>
                <a:effectLst/>
                <a:latin typeface="楷体" panose="02010609060101010101" charset="-122"/>
                <a:ea typeface="楷体" panose="02010609060101010101" charset="-122"/>
                <a:cs typeface="楷体" panose="02010609060101010101" charset="-122"/>
                <a:sym typeface="+mn-ea"/>
              </a:rPr>
              <a:t>“两个中国”</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r>
              <a:rPr lang="zh-CN" altLang="en-US" sz="3000">
                <a:solidFill>
                  <a:srgbClr val="000000"/>
                </a:solidFill>
                <a:effectLst/>
                <a:latin typeface="楷体" panose="02010609060101010101" charset="-122"/>
                <a:ea typeface="楷体" panose="02010609060101010101" charset="-122"/>
                <a:cs typeface="楷体" panose="02010609060101010101" charset="-122"/>
                <a:sym typeface="+mn-ea"/>
              </a:rPr>
              <a:t>侵越战争等</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endParaRPr lang="zh-CN" altLang="en-US" sz="3000">
              <a:solidFill>
                <a:srgbClr val="000000"/>
              </a:solidFill>
              <a:effectLst/>
              <a:latin typeface="微软雅黑" panose="020B0503020204020204" charset="-122"/>
              <a:ea typeface="微软雅黑" panose="020B0503020204020204" charset="-122"/>
              <a:cs typeface="微软雅黑" panose="020B0503020204020204" charset="-122"/>
            </a:endParaRPr>
          </a:p>
          <a:p>
            <a:pPr indent="0" algn="l">
              <a:buNone/>
            </a:pPr>
            <a:r>
              <a:rPr lang="zh-CN" altLang="en-US" sz="3000">
                <a:solidFill>
                  <a:srgbClr val="000000"/>
                </a:solidFill>
                <a:effectLst/>
                <a:latin typeface="微软雅黑" panose="020B0503020204020204" charset="-122"/>
                <a:ea typeface="微软雅黑" panose="020B0503020204020204" charset="-122"/>
                <a:cs typeface="微软雅黑" panose="020B0503020204020204" charset="-122"/>
              </a:rPr>
              <a:t>   ●中苏关系紧张</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r>
              <a:rPr lang="zh-CN" altLang="en-US" sz="3000">
                <a:solidFill>
                  <a:srgbClr val="000000"/>
                </a:solidFill>
                <a:effectLst/>
                <a:latin typeface="楷体" panose="02010609060101010101" charset="-122"/>
                <a:ea typeface="楷体" panose="02010609060101010101" charset="-122"/>
                <a:cs typeface="楷体" panose="02010609060101010101" charset="-122"/>
                <a:sym typeface="+mn-ea"/>
              </a:rPr>
              <a:t>撤走专家</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r>
              <a:rPr lang="zh-CN" altLang="en-US" sz="3000">
                <a:solidFill>
                  <a:srgbClr val="000000"/>
                </a:solidFill>
                <a:effectLst/>
                <a:latin typeface="楷体" panose="02010609060101010101" charset="-122"/>
                <a:ea typeface="楷体" panose="02010609060101010101" charset="-122"/>
                <a:cs typeface="楷体" panose="02010609060101010101" charset="-122"/>
                <a:sym typeface="+mn-ea"/>
              </a:rPr>
              <a:t>边界冲突等</a:t>
            </a:r>
            <a:r>
              <a:rPr lang="en-US" altLang="zh-CN" sz="3000">
                <a:solidFill>
                  <a:srgbClr val="000000"/>
                </a:solidFill>
                <a:effectLst/>
                <a:latin typeface="楷体" panose="02010609060101010101" charset="-122"/>
                <a:ea typeface="楷体" panose="02010609060101010101" charset="-122"/>
                <a:cs typeface="楷体" panose="02010609060101010101" charset="-122"/>
                <a:sym typeface="+mn-ea"/>
              </a:rPr>
              <a:t>)</a:t>
            </a:r>
            <a:endParaRPr lang="en-US" altLang="zh-CN" sz="3000">
              <a:solidFill>
                <a:srgbClr val="000000"/>
              </a:solidFill>
              <a:effectLst/>
              <a:latin typeface="楷体" panose="02010609060101010101" charset="-122"/>
              <a:ea typeface="楷体" panose="02010609060101010101" charset="-122"/>
              <a:cs typeface="楷体" panose="02010609060101010101" charset="-122"/>
              <a:sym typeface="+mn-ea"/>
            </a:endParaRPr>
          </a:p>
          <a:p>
            <a:pPr indent="0" algn="l">
              <a:buNone/>
            </a:pPr>
            <a:r>
              <a:rPr lang="zh-CN" altLang="en-US" sz="3000">
                <a:solidFill>
                  <a:srgbClr val="000000"/>
                </a:solidFill>
                <a:effectLst/>
                <a:latin typeface="微软雅黑" panose="020B0503020204020204" charset="-122"/>
                <a:ea typeface="微软雅黑" panose="020B0503020204020204" charset="-122"/>
                <a:cs typeface="微软雅黑" panose="020B0503020204020204" charset="-122"/>
              </a:rPr>
              <a:t>      ●中国安全受到威胁，外交环境恶化</a:t>
            </a:r>
            <a:endParaRPr lang="zh-CN" altLang="en-US" sz="30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012950" y="4164330"/>
            <a:ext cx="9908540" cy="2158365"/>
          </a:xfrm>
          <a:prstGeom prst="rect">
            <a:avLst/>
          </a:prstGeom>
          <a:noFill/>
        </p:spPr>
        <p:txBody>
          <a:bodyPr wrap="square" rtlCol="0" anchor="t">
            <a:spAutoFit/>
          </a:bodyPr>
          <a:p>
            <a:pPr indent="0">
              <a:lnSpc>
                <a:spcPct val="120000"/>
              </a:lnSpc>
              <a:spcBef>
                <a:spcPts val="0"/>
              </a:spcBef>
              <a:spcAft>
                <a:spcPts val="0"/>
              </a:spcAft>
              <a:buNone/>
            </a:pP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▲与亚非拉</a:t>
            </a:r>
            <a:r>
              <a:rPr lang="en-US" altLang="zh-CN" sz="2800">
                <a:solidFill>
                  <a:srgbClr val="000000"/>
                </a:solidFill>
                <a:effectLst/>
                <a:latin typeface="微软雅黑" panose="020B0503020204020204" charset="-122"/>
                <a:ea typeface="微软雅黑" panose="020B0503020204020204" charset="-122"/>
                <a:cs typeface="微软雅黑" panose="020B0503020204020204" charset="-122"/>
                <a:sym typeface="+mn-ea"/>
              </a:rPr>
              <a:t>20</a:t>
            </a: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多国</a:t>
            </a: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建交</a:t>
            </a:r>
            <a:r>
              <a:rPr lang="en-US" altLang="zh-CN" sz="2800">
                <a:solidFill>
                  <a:srgbClr val="00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改善外交孤立</a:t>
            </a: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处境</a:t>
            </a:r>
            <a:r>
              <a:rPr lang="en-US" altLang="zh-CN" sz="2800">
                <a:solidFill>
                  <a:srgbClr val="00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扩大中国世界</a:t>
            </a: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影响</a:t>
            </a:r>
            <a:endParaRPr lang="zh-CN" altLang="en-US" sz="2800">
              <a:solidFill>
                <a:srgbClr val="000000"/>
              </a:solidFill>
              <a:effectLst/>
              <a:latin typeface="微软雅黑" panose="020B0503020204020204" charset="-122"/>
              <a:ea typeface="微软雅黑" panose="020B0503020204020204" charset="-122"/>
              <a:cs typeface="微软雅黑" panose="020B0503020204020204" charset="-122"/>
            </a:endParaRPr>
          </a:p>
          <a:p>
            <a:pPr indent="0">
              <a:lnSpc>
                <a:spcPct val="120000"/>
              </a:lnSpc>
              <a:spcBef>
                <a:spcPts val="0"/>
              </a:spcBef>
              <a:spcAft>
                <a:spcPts val="0"/>
              </a:spcAft>
              <a:buNone/>
            </a:pP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    ▲中西部地区以战备为指导思想的大规模国防、科技、工业</a:t>
            </a:r>
            <a:endPar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pPr indent="0">
              <a:lnSpc>
                <a:spcPct val="120000"/>
              </a:lnSpc>
              <a:spcBef>
                <a:spcPts val="0"/>
              </a:spcBef>
              <a:spcAft>
                <a:spcPts val="0"/>
              </a:spcAft>
              <a:buNone/>
            </a:pP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          和交通</a:t>
            </a: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基本设施建设</a:t>
            </a:r>
            <a:r>
              <a:rPr lang="zh-CN" altLang="en-US" sz="2800">
                <a:solidFill>
                  <a:srgbClr val="000000"/>
                </a:solidFill>
                <a:effectLst/>
                <a:latin typeface="微软雅黑" panose="020B0503020204020204" charset="-122"/>
                <a:ea typeface="微软雅黑" panose="020B0503020204020204" charset="-122"/>
                <a:cs typeface="微软雅黑" panose="020B0503020204020204" charset="-122"/>
                <a:sym typeface="+mn-ea"/>
              </a:rPr>
              <a:t>取得重大成就，促进了</a:t>
            </a: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中西部地区</a:t>
            </a:r>
            <a:endPar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pPr indent="0">
              <a:lnSpc>
                <a:spcPct val="120000"/>
              </a:lnSpc>
              <a:spcBef>
                <a:spcPts val="0"/>
              </a:spcBef>
              <a:spcAft>
                <a:spcPts val="0"/>
              </a:spcAft>
              <a:buNone/>
            </a:pPr>
            <a:r>
              <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rPr>
              <a:t>              的工业化</a:t>
            </a:r>
            <a:endParaRPr lang="zh-CN" altLang="en-US" sz="2800" b="1">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椭圆 2"/>
          <p:cNvSpPr/>
          <p:nvPr/>
        </p:nvSpPr>
        <p:spPr>
          <a:xfrm>
            <a:off x="612775" y="1322070"/>
            <a:ext cx="1414780" cy="1326515"/>
          </a:xfrm>
          <a:prstGeom prst="ellipse">
            <a:avLst/>
          </a:prstGeom>
          <a:noFill/>
          <a:ln w="2857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793875" y="2723515"/>
            <a:ext cx="1414780" cy="1326515"/>
          </a:xfrm>
          <a:prstGeom prst="ellipse">
            <a:avLst/>
          </a:prstGeom>
          <a:noFill/>
          <a:ln w="2857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454025" y="4210685"/>
            <a:ext cx="1414780" cy="1326515"/>
          </a:xfrm>
          <a:prstGeom prst="ellipse">
            <a:avLst/>
          </a:prstGeom>
          <a:noFill/>
          <a:ln w="28575">
            <a:solidFill>
              <a:srgbClr val="0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连接符 12"/>
          <p:cNvCxnSpPr/>
          <p:nvPr/>
        </p:nvCxnSpPr>
        <p:spPr>
          <a:xfrm>
            <a:off x="1816735" y="2439035"/>
            <a:ext cx="290830" cy="3651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7"/>
          </p:cNvCxnSpPr>
          <p:nvPr/>
        </p:nvCxnSpPr>
        <p:spPr>
          <a:xfrm flipV="1">
            <a:off x="1661795" y="3958590"/>
            <a:ext cx="469265" cy="4464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500"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500"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anim calcmode="lin" valueType="num">
                                      <p:cBhvr>
                                        <p:cTn id="2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500"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anim calcmode="lin" valueType="num">
                                      <p:cBhvr>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10">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500"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anim calcmode="lin" valueType="num">
                                      <p:cBhvr>
                                        <p:cTn id="3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10">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500"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anim calcmode="lin" valueType="num">
                                      <p:cBhvr>
                                        <p:cTn id="4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4098" name="文本框 4097"/>
          <p:cNvSpPr txBox="1"/>
          <p:nvPr/>
        </p:nvSpPr>
        <p:spPr>
          <a:xfrm>
            <a:off x="922655" y="2000250"/>
            <a:ext cx="10128250" cy="1666875"/>
          </a:xfrm>
          <a:prstGeom prst="rect">
            <a:avLst/>
          </a:prstGeom>
          <a:noFill/>
          <a:ln w="9525">
            <a:noFill/>
          </a:ln>
        </p:spPr>
        <p:txBody>
          <a:bodyPr wrap="square">
            <a:spAutoFit/>
            <a:scene3d>
              <a:camera prst="orthographicFront"/>
              <a:lightRig rig="threePt" dir="t"/>
            </a:scene3d>
          </a:bodyPr>
          <a:p>
            <a:pPr>
              <a:lnSpc>
                <a:spcPct val="90000"/>
              </a:lnSpc>
              <a:spcBef>
                <a:spcPct val="50000"/>
              </a:spcBef>
            </a:pP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外交是智者的游戏，外交是妥协的艺术，外交更是一个国家实力强弱的晴雨表。</a:t>
            </a:r>
            <a:endPar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90000"/>
              </a:lnSpc>
              <a:spcBef>
                <a:spcPct val="50000"/>
              </a:spcBef>
            </a:pP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那么，你认为影响一个国家外交政策的因素有哪些？</a:t>
            </a:r>
            <a:endPar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4101" name="矩形 4100"/>
          <p:cNvSpPr/>
          <p:nvPr/>
        </p:nvSpPr>
        <p:spPr>
          <a:xfrm>
            <a:off x="796925" y="798830"/>
            <a:ext cx="10128250" cy="1076325"/>
          </a:xfrm>
          <a:prstGeom prst="rect">
            <a:avLst/>
          </a:prstGeom>
          <a:noFill/>
          <a:ln w="9525">
            <a:noFill/>
          </a:ln>
        </p:spPr>
        <p:txBody>
          <a:bodyPr wrap="square">
            <a:spAutoFit/>
            <a:scene3d>
              <a:camera prst="orthographicFront"/>
              <a:lightRig rig="threePt" dir="t"/>
            </a:scene3d>
          </a:bodyPr>
          <a:p>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国家与国家之间没有永恒的朋友</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也没有永恒的敌人</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只有永恒的利益</a:t>
            </a:r>
            <a:r>
              <a:rPr lang="en-US" altLang="zh-CN"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英国伯默斯顿</a:t>
            </a:r>
            <a:endPar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2" name="燕尾形 1"/>
          <p:cNvSpPr/>
          <p:nvPr/>
        </p:nvSpPr>
        <p:spPr>
          <a:xfrm>
            <a:off x="171450" y="11938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综合认识</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5" name="文本框 34"/>
          <p:cNvSpPr txBox="1"/>
          <p:nvPr/>
        </p:nvSpPr>
        <p:spPr>
          <a:xfrm>
            <a:off x="5868670" y="3815080"/>
            <a:ext cx="1978660" cy="521970"/>
          </a:xfrm>
          <a:prstGeom prst="rect">
            <a:avLst/>
          </a:prstGeom>
          <a:noFill/>
        </p:spPr>
        <p:txBody>
          <a:bodyPr wrap="square" rtlCol="0">
            <a:spAutoFit/>
            <a:scene3d>
              <a:camera prst="orthographicFront"/>
              <a:lightRig rig="threePt" dir="t"/>
            </a:scene3d>
          </a:bodyPr>
          <a:p>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根本因素</a:t>
            </a:r>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p:cNvSpPr txBox="1"/>
          <p:nvPr/>
        </p:nvSpPr>
        <p:spPr>
          <a:xfrm>
            <a:off x="4130040" y="3799205"/>
            <a:ext cx="6160135" cy="20612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nSpc>
                <a:spcPct val="100000"/>
              </a:lnSpc>
              <a:spcBef>
                <a:spcPts val="0"/>
              </a:spcBef>
              <a:spcAft>
                <a:spcPts val="0"/>
              </a:spcAft>
            </a:pPr>
            <a:r>
              <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rPr>
              <a:t>国家利益</a:t>
            </a:r>
            <a:endParaRPr lang="en-US" altLang="zh-CN" sz="3200" b="1">
              <a:solidFill>
                <a:srgbClr val="1A24E6"/>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b="1">
                <a:solidFill>
                  <a:srgbClr val="1A24E6"/>
                </a:solidFill>
                <a:effectLst/>
                <a:latin typeface="微软雅黑" panose="020B0503020204020204" charset="-122"/>
                <a:ea typeface="微软雅黑" panose="020B0503020204020204" charset="-122"/>
                <a:cs typeface="微软雅黑" panose="020B0503020204020204" charset="-122"/>
              </a:rPr>
              <a:t>    </a:t>
            </a:r>
            <a:r>
              <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rPr>
              <a:t>国家实力</a:t>
            </a:r>
            <a:endPar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b="1">
                <a:solidFill>
                  <a:srgbClr val="1A24E6"/>
                </a:solidFill>
                <a:effectLst/>
                <a:latin typeface="微软雅黑" panose="020B0503020204020204" charset="-122"/>
                <a:ea typeface="微软雅黑" panose="020B0503020204020204" charset="-122"/>
                <a:cs typeface="微软雅黑" panose="020B0503020204020204" charset="-122"/>
              </a:rPr>
              <a:t>        </a:t>
            </a:r>
            <a:r>
              <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rPr>
              <a:t>国家性质</a:t>
            </a:r>
            <a:endPar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pPr>
            <a:r>
              <a:rPr lang="en-US" altLang="zh-CN" sz="3200" b="1">
                <a:solidFill>
                  <a:srgbClr val="1A24E6"/>
                </a:solidFill>
                <a:effectLst/>
                <a:latin typeface="微软雅黑" panose="020B0503020204020204" charset="-122"/>
                <a:ea typeface="微软雅黑" panose="020B0503020204020204" charset="-122"/>
                <a:cs typeface="微软雅黑" panose="020B0503020204020204" charset="-122"/>
              </a:rPr>
              <a:t>            </a:t>
            </a:r>
            <a:r>
              <a:rPr lang="zh-CN" altLang="en-US" sz="3200" b="1">
                <a:solidFill>
                  <a:srgbClr val="1A24E6"/>
                </a:solidFill>
                <a:effectLst/>
                <a:latin typeface="微软雅黑" panose="020B0503020204020204" charset="-122"/>
                <a:ea typeface="微软雅黑" panose="020B0503020204020204" charset="-122"/>
                <a:cs typeface="微软雅黑" panose="020B0503020204020204" charset="-122"/>
              </a:rPr>
              <a:t>国际国内环境</a:t>
            </a:r>
            <a:r>
              <a:rPr lang="en-US" altLang="zh-CN" sz="3200">
                <a:solidFill>
                  <a:schemeClr val="accent4"/>
                </a:solidFill>
                <a:effectLst/>
                <a:latin typeface="微软雅黑" panose="020B0503020204020204" charset="-122"/>
                <a:ea typeface="微软雅黑" panose="020B0503020204020204" charset="-122"/>
                <a:cs typeface="微软雅黑" panose="020B0503020204020204" charset="-122"/>
              </a:rPr>
              <a:t>               </a:t>
            </a:r>
            <a:endParaRPr lang="en-US" altLang="zh-CN" sz="3200">
              <a:solidFill>
                <a:schemeClr val="accent4"/>
              </a:solidFill>
              <a:effectLst/>
              <a:latin typeface="微软雅黑" panose="020B0503020204020204" charset="-122"/>
              <a:ea typeface="微软雅黑" panose="020B0503020204020204" charset="-122"/>
              <a:cs typeface="微软雅黑" panose="020B0503020204020204" charset="-122"/>
            </a:endParaRPr>
          </a:p>
        </p:txBody>
      </p:sp>
      <p:sp>
        <p:nvSpPr>
          <p:cNvPr id="33" name="PA_椭圆 12"/>
          <p:cNvSpPr/>
          <p:nvPr>
            <p:custDataLst>
              <p:tags r:id="rId1"/>
            </p:custDataLst>
          </p:nvPr>
        </p:nvSpPr>
        <p:spPr>
          <a:xfrm>
            <a:off x="3815715" y="3960495"/>
            <a:ext cx="314325" cy="308610"/>
          </a:xfrm>
          <a:prstGeom prst="ellipse">
            <a:avLst/>
          </a:prstGeom>
          <a:solidFill>
            <a:srgbClr val="00B050"/>
          </a:solidFill>
          <a:ln>
            <a:solidFill>
              <a:srgbClr val="00B05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4" name="PA_椭圆 12"/>
          <p:cNvSpPr/>
          <p:nvPr>
            <p:custDataLst>
              <p:tags r:id="rId2"/>
            </p:custDataLst>
          </p:nvPr>
        </p:nvSpPr>
        <p:spPr>
          <a:xfrm>
            <a:off x="4346575" y="4418330"/>
            <a:ext cx="314325" cy="308610"/>
          </a:xfrm>
          <a:prstGeom prst="ellipse">
            <a:avLst/>
          </a:prstGeom>
          <a:solidFill>
            <a:srgbClr val="00B050"/>
          </a:solidFill>
          <a:ln>
            <a:solidFill>
              <a:srgbClr val="00B05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5" name="PA_椭圆 12"/>
          <p:cNvSpPr/>
          <p:nvPr>
            <p:custDataLst>
              <p:tags r:id="rId3"/>
            </p:custDataLst>
          </p:nvPr>
        </p:nvSpPr>
        <p:spPr>
          <a:xfrm>
            <a:off x="4815840" y="4900930"/>
            <a:ext cx="314325" cy="308610"/>
          </a:xfrm>
          <a:prstGeom prst="ellipse">
            <a:avLst/>
          </a:prstGeom>
          <a:solidFill>
            <a:srgbClr val="00B050"/>
          </a:solidFill>
          <a:ln>
            <a:solidFill>
              <a:srgbClr val="00B05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6" name="PA_椭圆 12"/>
          <p:cNvSpPr/>
          <p:nvPr>
            <p:custDataLst>
              <p:tags r:id="rId4"/>
            </p:custDataLst>
          </p:nvPr>
        </p:nvSpPr>
        <p:spPr>
          <a:xfrm>
            <a:off x="5251450" y="5406390"/>
            <a:ext cx="314325" cy="308610"/>
          </a:xfrm>
          <a:prstGeom prst="ellipse">
            <a:avLst/>
          </a:prstGeom>
          <a:solidFill>
            <a:srgbClr val="00B050"/>
          </a:solidFill>
          <a:ln>
            <a:solidFill>
              <a:srgbClr val="00B05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7" name="PA_椭圆 12"/>
          <p:cNvSpPr/>
          <p:nvPr>
            <p:custDataLst>
              <p:tags r:id="rId5"/>
            </p:custDataLst>
          </p:nvPr>
        </p:nvSpPr>
        <p:spPr>
          <a:xfrm>
            <a:off x="5736590"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8" name="PA_椭圆 12"/>
          <p:cNvSpPr/>
          <p:nvPr>
            <p:custDataLst>
              <p:tags r:id="rId6"/>
            </p:custDataLst>
          </p:nvPr>
        </p:nvSpPr>
        <p:spPr>
          <a:xfrm>
            <a:off x="6274435"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PA_椭圆 12"/>
          <p:cNvSpPr/>
          <p:nvPr>
            <p:custDataLst>
              <p:tags r:id="rId7"/>
            </p:custDataLst>
          </p:nvPr>
        </p:nvSpPr>
        <p:spPr>
          <a:xfrm>
            <a:off x="7325360"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0" name="PA_椭圆 12"/>
          <p:cNvSpPr/>
          <p:nvPr>
            <p:custDataLst>
              <p:tags r:id="rId8"/>
            </p:custDataLst>
          </p:nvPr>
        </p:nvSpPr>
        <p:spPr>
          <a:xfrm>
            <a:off x="6776085"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1" name="PA_椭圆 12"/>
          <p:cNvSpPr/>
          <p:nvPr>
            <p:custDataLst>
              <p:tags r:id="rId9"/>
            </p:custDataLst>
          </p:nvPr>
        </p:nvSpPr>
        <p:spPr>
          <a:xfrm>
            <a:off x="8516620"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2" name="PA_椭圆 12"/>
          <p:cNvSpPr/>
          <p:nvPr>
            <p:custDataLst>
              <p:tags r:id="rId10"/>
            </p:custDataLst>
          </p:nvPr>
        </p:nvSpPr>
        <p:spPr>
          <a:xfrm>
            <a:off x="7967345" y="5860415"/>
            <a:ext cx="314325" cy="308610"/>
          </a:xfrm>
          <a:prstGeom prst="ellipse">
            <a:avLst/>
          </a:prstGeom>
          <a:solidFill>
            <a:srgbClr val="000000"/>
          </a:solidFill>
          <a:ln>
            <a:solidFill>
              <a:srgbClr val="000000"/>
            </a:solidFill>
          </a:ln>
          <a:effectLst>
            <a:outerShdw blurRad="127000" dist="63500" dir="8100000" sx="106000" sy="106000" algn="tr"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3" name="文本框 12"/>
          <p:cNvSpPr txBox="1"/>
          <p:nvPr/>
        </p:nvSpPr>
        <p:spPr>
          <a:xfrm>
            <a:off x="706755" y="4418330"/>
            <a:ext cx="2759075" cy="10763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3200" b="1">
                <a:solidFill>
                  <a:schemeClr val="accent4"/>
                </a:solidFill>
                <a:effectLst/>
                <a:latin typeface="微软雅黑" panose="020B0503020204020204" charset="-122"/>
                <a:ea typeface="微软雅黑" panose="020B0503020204020204" charset="-122"/>
              </a:rPr>
              <a:t>影响外交政策的主要因素</a:t>
            </a:r>
            <a:endParaRPr lang="zh-CN" altLang="en-US" sz="3200" b="1">
              <a:solidFill>
                <a:schemeClr val="accent4"/>
              </a:solidFill>
              <a:effectLst/>
              <a:latin typeface="微软雅黑" panose="020B0503020204020204" charset="-122"/>
              <a:ea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500"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anim calcmode="lin" valueType="num">
                                      <p:cBhvr>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500"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anim calcmode="lin" valueType="num">
                                      <p:cBhvr>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500"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anim calcmode="lin" valueType="num">
                                      <p:cBhvr>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500"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anim calcmode="lin" valueType="num">
                                      <p:cBhvr>
                                        <p:cTn id="5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3" end="3"/>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anim calcmode="lin" valueType="num">
                                      <p:cBhvr>
                                        <p:cTn id="63" dur="500" fill="hold"/>
                                        <p:tgtEl>
                                          <p:spTgt spid="8"/>
                                        </p:tgtEl>
                                        <p:attrNameLst>
                                          <p:attrName>ppt_x</p:attrName>
                                        </p:attrNameLst>
                                      </p:cBhvr>
                                      <p:tavLst>
                                        <p:tav tm="0">
                                          <p:val>
                                            <p:strVal val="#ppt_x"/>
                                          </p:val>
                                        </p:tav>
                                        <p:tav tm="100000">
                                          <p:val>
                                            <p:strVal val="#ppt_x"/>
                                          </p:val>
                                        </p:tav>
                                      </p:tavLst>
                                    </p:anim>
                                    <p:anim calcmode="lin" valueType="num">
                                      <p:cBhvr>
                                        <p:cTn id="64" dur="5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anim calcmode="lin" valueType="num">
                                      <p:cBhvr>
                                        <p:cTn id="68" dur="500" fill="hold"/>
                                        <p:tgtEl>
                                          <p:spTgt spid="9"/>
                                        </p:tgtEl>
                                        <p:attrNameLst>
                                          <p:attrName>ppt_x</p:attrName>
                                        </p:attrNameLst>
                                      </p:cBhvr>
                                      <p:tavLst>
                                        <p:tav tm="0">
                                          <p:val>
                                            <p:strVal val="#ppt_x"/>
                                          </p:val>
                                        </p:tav>
                                        <p:tav tm="100000">
                                          <p:val>
                                            <p:strVal val="#ppt_x"/>
                                          </p:val>
                                        </p:tav>
                                      </p:tavLst>
                                    </p:anim>
                                    <p:anim calcmode="lin" valueType="num">
                                      <p:cBhvr>
                                        <p:cTn id="69" dur="5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anim calcmode="lin" valueType="num">
                                      <p:cBhvr>
                                        <p:cTn id="83" dur="500" fill="hold"/>
                                        <p:tgtEl>
                                          <p:spTgt spid="12"/>
                                        </p:tgtEl>
                                        <p:attrNameLst>
                                          <p:attrName>ppt_x</p:attrName>
                                        </p:attrNameLst>
                                      </p:cBhvr>
                                      <p:tavLst>
                                        <p:tav tm="0">
                                          <p:val>
                                            <p:strVal val="#ppt_x"/>
                                          </p:val>
                                        </p:tav>
                                        <p:tav tm="100000">
                                          <p:val>
                                            <p:strVal val="#ppt_x"/>
                                          </p:val>
                                        </p:tav>
                                      </p:tavLst>
                                    </p:anim>
                                    <p:anim calcmode="lin" valueType="num">
                                      <p:cBhvr>
                                        <p:cTn id="8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TextBox 20"/>
          <p:cNvSpPr txBox="1"/>
          <p:nvPr/>
        </p:nvSpPr>
        <p:spPr>
          <a:xfrm>
            <a:off x="233045" y="303530"/>
            <a:ext cx="11737340" cy="583565"/>
          </a:xfrm>
          <a:prstGeom prst="rect">
            <a:avLst/>
          </a:prstGeom>
          <a:noFill/>
          <a:ln w="9525">
            <a:noFill/>
          </a:ln>
        </p:spPr>
        <p:txBody>
          <a:bodyPr wrap="square">
            <a:spAutoFit/>
            <a:scene3d>
              <a:camera prst="orthographicFront"/>
              <a:lightRig rig="threePt" dir="t"/>
            </a:scene3d>
          </a:bodyPr>
          <a:p>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本课小结　</a:t>
            </a:r>
            <a:r>
              <a:rPr lang="zh-CN" altLang="en-US" sz="32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新中国建立初期的重大外交活动与和平共处五项原则</a:t>
            </a:r>
            <a:endParaRPr lang="zh-CN" altLang="en-US" sz="3200" b="1" dirty="0">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nvGrpSpPr>
          <p:cNvPr id="39" name="组合 38"/>
          <p:cNvGrpSpPr/>
          <p:nvPr/>
        </p:nvGrpSpPr>
        <p:grpSpPr>
          <a:xfrm>
            <a:off x="579120" y="1183640"/>
            <a:ext cx="10451465" cy="3823970"/>
            <a:chOff x="1182" y="1864"/>
            <a:chExt cx="16459" cy="6022"/>
          </a:xfrm>
        </p:grpSpPr>
        <p:cxnSp>
          <p:nvCxnSpPr>
            <p:cNvPr id="57" name="直接箭头连接符 56"/>
            <p:cNvCxnSpPr>
              <a:endCxn id="20" idx="1"/>
            </p:cNvCxnSpPr>
            <p:nvPr/>
          </p:nvCxnSpPr>
          <p:spPr>
            <a:xfrm>
              <a:off x="3214" y="2235"/>
              <a:ext cx="1118" cy="2"/>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24" idx="1"/>
            </p:cNvCxnSpPr>
            <p:nvPr/>
          </p:nvCxnSpPr>
          <p:spPr>
            <a:xfrm>
              <a:off x="6240" y="2237"/>
              <a:ext cx="1328" cy="0"/>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endCxn id="38" idx="1"/>
            </p:cNvCxnSpPr>
            <p:nvPr/>
          </p:nvCxnSpPr>
          <p:spPr>
            <a:xfrm>
              <a:off x="9607" y="2233"/>
              <a:ext cx="3180" cy="4"/>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1" idx="2"/>
            </p:cNvCxnSpPr>
            <p:nvPr/>
          </p:nvCxnSpPr>
          <p:spPr>
            <a:xfrm>
              <a:off x="2532" y="2610"/>
              <a:ext cx="15" cy="688"/>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5652" y="2610"/>
              <a:ext cx="0" cy="716"/>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8740" y="2610"/>
              <a:ext cx="0" cy="716"/>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14360" y="2610"/>
              <a:ext cx="0" cy="716"/>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230" y="1864"/>
              <a:ext cx="2603" cy="746"/>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rPr>
                <a:t>四大依据</a:t>
              </a:r>
              <a:endPar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20" name="圆角矩形 19"/>
            <p:cNvSpPr/>
            <p:nvPr/>
          </p:nvSpPr>
          <p:spPr>
            <a:xfrm>
              <a:off x="4332" y="1864"/>
              <a:ext cx="2631" cy="746"/>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rPr>
                <a:t>一个政策</a:t>
              </a:r>
              <a:endPar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24" name="圆角矩形 23"/>
            <p:cNvSpPr/>
            <p:nvPr/>
          </p:nvSpPr>
          <p:spPr>
            <a:xfrm>
              <a:off x="7568" y="1864"/>
              <a:ext cx="2661" cy="746"/>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rPr>
                <a:t>三个方针</a:t>
              </a:r>
              <a:endPar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38" name="圆角矩形 37"/>
            <p:cNvSpPr/>
            <p:nvPr/>
          </p:nvSpPr>
          <p:spPr>
            <a:xfrm>
              <a:off x="12787" y="1864"/>
              <a:ext cx="2989" cy="746"/>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rPr>
                <a:t>四点成就</a:t>
              </a:r>
              <a:endParaRPr lang="zh-CN" altLang="en-US" sz="2800" b="1" dirty="0">
                <a:solidFill>
                  <a:schemeClr val="accent2"/>
                </a:solidFill>
                <a:effectLst>
                  <a:outerShdw blurRad="38100" dist="38100" dir="2700000">
                    <a:srgbClr val="C0C0C0"/>
                  </a:outerShdw>
                </a:effectLst>
                <a:latin typeface="微软雅黑" panose="020B0503020204020204" charset="-122"/>
                <a:ea typeface="微软雅黑" panose="020B0503020204020204" charset="-122"/>
              </a:endParaRPr>
            </a:p>
          </p:txBody>
        </p:sp>
        <p:grpSp>
          <p:nvGrpSpPr>
            <p:cNvPr id="37" name="组合 36"/>
            <p:cNvGrpSpPr/>
            <p:nvPr/>
          </p:nvGrpSpPr>
          <p:grpSpPr>
            <a:xfrm>
              <a:off x="1182" y="3326"/>
              <a:ext cx="16459" cy="4560"/>
              <a:chOff x="1182" y="3326"/>
              <a:chExt cx="16459" cy="4560"/>
            </a:xfrm>
          </p:grpSpPr>
          <p:grpSp>
            <p:nvGrpSpPr>
              <p:cNvPr id="30" name="组合 29"/>
              <p:cNvGrpSpPr/>
              <p:nvPr/>
            </p:nvGrpSpPr>
            <p:grpSpPr>
              <a:xfrm>
                <a:off x="6948" y="3326"/>
                <a:ext cx="3821" cy="4518"/>
                <a:chOff x="6948" y="3326"/>
                <a:chExt cx="3821" cy="4518"/>
              </a:xfrm>
            </p:grpSpPr>
            <p:cxnSp>
              <p:nvCxnSpPr>
                <p:cNvPr id="50" name="直接连接符 49"/>
                <p:cNvCxnSpPr/>
                <p:nvPr/>
              </p:nvCxnSpPr>
              <p:spPr>
                <a:xfrm flipV="1">
                  <a:off x="6948" y="5694"/>
                  <a:ext cx="3777" cy="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63" y="3852"/>
                  <a:ext cx="3806" cy="1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962" y="7341"/>
                  <a:ext cx="3777" cy="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950" y="3326"/>
                  <a:ext cx="3804" cy="4518"/>
                  <a:chOff x="6950" y="3326"/>
                  <a:chExt cx="3804" cy="4518"/>
                </a:xfrm>
              </p:grpSpPr>
              <p:cxnSp>
                <p:nvCxnSpPr>
                  <p:cNvPr id="16" name="直接连接符 15"/>
                  <p:cNvCxnSpPr/>
                  <p:nvPr/>
                </p:nvCxnSpPr>
                <p:spPr>
                  <a:xfrm flipH="1">
                    <a:off x="6950" y="3856"/>
                    <a:ext cx="13" cy="35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750" y="3850"/>
                    <a:ext cx="4" cy="351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圆角矩形 46"/>
                  <p:cNvSpPr/>
                  <p:nvPr/>
                </p:nvSpPr>
                <p:spPr>
                  <a:xfrm>
                    <a:off x="7191" y="3326"/>
                    <a:ext cx="3320" cy="1071"/>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另起炉灶</a:t>
                    </a:r>
                    <a:endPar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48" name="圆角矩形 47"/>
                  <p:cNvSpPr/>
                  <p:nvPr/>
                </p:nvSpPr>
                <p:spPr>
                  <a:xfrm>
                    <a:off x="7191" y="4938"/>
                    <a:ext cx="3319" cy="1523"/>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打扫干净</a:t>
                    </a:r>
                    <a:endPar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endParaRPr>
                  </a:p>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屋子再请客</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9" name="圆角矩形 48"/>
                  <p:cNvSpPr/>
                  <p:nvPr/>
                </p:nvSpPr>
                <p:spPr>
                  <a:xfrm>
                    <a:off x="7176" y="6916"/>
                    <a:ext cx="3320" cy="928"/>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一边倒</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grpSp>
          <p:grpSp>
            <p:nvGrpSpPr>
              <p:cNvPr id="23" name="组合 22"/>
              <p:cNvGrpSpPr/>
              <p:nvPr/>
            </p:nvGrpSpPr>
            <p:grpSpPr>
              <a:xfrm>
                <a:off x="1182" y="3326"/>
                <a:ext cx="2715" cy="4560"/>
                <a:chOff x="1182" y="3326"/>
                <a:chExt cx="2715" cy="4560"/>
              </a:xfrm>
            </p:grpSpPr>
            <p:sp>
              <p:nvSpPr>
                <p:cNvPr id="40" name="圆角矩形 39"/>
                <p:cNvSpPr/>
                <p:nvPr/>
              </p:nvSpPr>
              <p:spPr>
                <a:xfrm>
                  <a:off x="1209" y="3326"/>
                  <a:ext cx="2689" cy="912"/>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国家利益</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1" name="圆角矩形 40"/>
                <p:cNvSpPr/>
                <p:nvPr/>
              </p:nvSpPr>
              <p:spPr>
                <a:xfrm>
                  <a:off x="1182" y="4579"/>
                  <a:ext cx="2689" cy="912"/>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国家性质</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2" name="圆角矩形 41"/>
                <p:cNvSpPr/>
                <p:nvPr/>
              </p:nvSpPr>
              <p:spPr>
                <a:xfrm>
                  <a:off x="1183" y="5792"/>
                  <a:ext cx="2689" cy="912"/>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国家实力</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3" name="圆角矩形 42"/>
                <p:cNvSpPr/>
                <p:nvPr/>
              </p:nvSpPr>
              <p:spPr>
                <a:xfrm>
                  <a:off x="1182" y="6974"/>
                  <a:ext cx="2689" cy="912"/>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rPr>
                    <a:t>内外环境</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grpSp>
            <p:nvGrpSpPr>
              <p:cNvPr id="31" name="组合 30"/>
              <p:cNvGrpSpPr/>
              <p:nvPr/>
            </p:nvGrpSpPr>
            <p:grpSpPr>
              <a:xfrm>
                <a:off x="10755" y="3835"/>
                <a:ext cx="916" cy="3591"/>
                <a:chOff x="10755" y="3835"/>
                <a:chExt cx="916" cy="3591"/>
              </a:xfrm>
            </p:grpSpPr>
            <p:cxnSp>
              <p:nvCxnSpPr>
                <p:cNvPr id="28" name="直接连接符 27"/>
                <p:cNvCxnSpPr/>
                <p:nvPr/>
              </p:nvCxnSpPr>
              <p:spPr>
                <a:xfrm>
                  <a:off x="11458" y="3875"/>
                  <a:ext cx="7" cy="353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1432" y="3835"/>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11458" y="5028"/>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1445" y="6228"/>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1445" y="7411"/>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V="1">
                  <a:off x="10755" y="5726"/>
                  <a:ext cx="688" cy="2"/>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1619" y="3329"/>
                <a:ext cx="6022" cy="4546"/>
                <a:chOff x="11619" y="3329"/>
                <a:chExt cx="6022" cy="4546"/>
              </a:xfrm>
            </p:grpSpPr>
            <p:sp>
              <p:nvSpPr>
                <p:cNvPr id="53" name="圆角矩形 52"/>
                <p:cNvSpPr/>
                <p:nvPr/>
              </p:nvSpPr>
              <p:spPr>
                <a:xfrm>
                  <a:off x="11619" y="3329"/>
                  <a:ext cx="6022" cy="1000"/>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sym typeface="+mn-ea"/>
                    </a:rPr>
                    <a:t>同苏联等17国建交</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54" name="圆角矩形 53"/>
                <p:cNvSpPr/>
                <p:nvPr/>
              </p:nvSpPr>
              <p:spPr>
                <a:xfrm>
                  <a:off x="11645" y="4539"/>
                  <a:ext cx="5996" cy="999"/>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sym typeface="+mn-ea"/>
                    </a:rPr>
                    <a:t>提出和平共处五项原则</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55" name="圆角矩形 54"/>
                <p:cNvSpPr/>
                <p:nvPr/>
              </p:nvSpPr>
              <p:spPr>
                <a:xfrm>
                  <a:off x="11645" y="6877"/>
                  <a:ext cx="5996" cy="998"/>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sym typeface="+mn-ea"/>
                    </a:rPr>
                    <a:t>参加日内瓦会议</a:t>
                  </a:r>
                  <a:endPar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56" name="圆角矩形 55"/>
                <p:cNvSpPr/>
                <p:nvPr/>
              </p:nvSpPr>
              <p:spPr>
                <a:xfrm>
                  <a:off x="11645" y="5729"/>
                  <a:ext cx="5996" cy="999"/>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sym typeface="+mn-ea"/>
                    </a:rPr>
                    <a:t>参加万隆会议</a:t>
                  </a:r>
                  <a:endPar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endParaRPr>
                </a:p>
              </p:txBody>
            </p:sp>
          </p:grpSp>
          <p:grpSp>
            <p:nvGrpSpPr>
              <p:cNvPr id="27" name="组合 26"/>
              <p:cNvGrpSpPr/>
              <p:nvPr/>
            </p:nvGrpSpPr>
            <p:grpSpPr>
              <a:xfrm>
                <a:off x="4090" y="3326"/>
                <a:ext cx="2876" cy="4519"/>
                <a:chOff x="4090" y="3326"/>
                <a:chExt cx="2876" cy="4519"/>
              </a:xfrm>
            </p:grpSpPr>
            <p:cxnSp>
              <p:nvCxnSpPr>
                <p:cNvPr id="8" name="直接箭头连接符 7"/>
                <p:cNvCxnSpPr/>
                <p:nvPr/>
              </p:nvCxnSpPr>
              <p:spPr>
                <a:xfrm>
                  <a:off x="4090" y="5732"/>
                  <a:ext cx="821" cy="5"/>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6278" y="5750"/>
                  <a:ext cx="688" cy="2"/>
                </a:xfrm>
                <a:prstGeom prst="straightConnector1">
                  <a:avLst/>
                </a:prstGeom>
                <a:ln w="5715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4804" y="3326"/>
                  <a:ext cx="1630" cy="4519"/>
                </a:xfrm>
                <a:prstGeom prst="roundRect">
                  <a:avLst/>
                </a:prstGeom>
                <a:solidFill>
                  <a:schemeClr val="bg1"/>
                </a:solidFill>
                <a:ln w="19050">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l">
                    <a:lnSpc>
                      <a:spcPct val="130000"/>
                    </a:lnSpc>
                  </a:pPr>
                  <a:r>
                    <a:rPr lang="zh-CN" altLang="en-US" sz="28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sym typeface="+mn-ea"/>
                    </a:rPr>
                    <a:t>独立自主和平外交</a:t>
                  </a:r>
                  <a:endParaRPr lang="zh-CN" altLang="en-US" sz="2800"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grpSp>
      </p:grpSp>
      <p:sp>
        <p:nvSpPr>
          <p:cNvPr id="3" name="圆角矩形 2"/>
          <p:cNvSpPr/>
          <p:nvPr/>
        </p:nvSpPr>
        <p:spPr>
          <a:xfrm>
            <a:off x="669290" y="2964180"/>
            <a:ext cx="154749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97230" y="3743960"/>
            <a:ext cx="154749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59130" y="4498340"/>
            <a:ext cx="154749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4504055" y="3199130"/>
            <a:ext cx="1834515" cy="8597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4834255" y="4469130"/>
            <a:ext cx="154749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7322820" y="2964180"/>
            <a:ext cx="3605530"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7655560" y="3740150"/>
            <a:ext cx="316547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7655560" y="4456430"/>
            <a:ext cx="316547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6" name="组合 25"/>
          <p:cNvGrpSpPr/>
          <p:nvPr/>
        </p:nvGrpSpPr>
        <p:grpSpPr>
          <a:xfrm>
            <a:off x="2286635" y="2397125"/>
            <a:ext cx="143510" cy="2336800"/>
            <a:chOff x="3871" y="3775"/>
            <a:chExt cx="226" cy="3680"/>
          </a:xfrm>
        </p:grpSpPr>
        <p:cxnSp>
          <p:nvCxnSpPr>
            <p:cNvPr id="4" name="直接连接符 3"/>
            <p:cNvCxnSpPr/>
            <p:nvPr/>
          </p:nvCxnSpPr>
          <p:spPr>
            <a:xfrm flipV="1">
              <a:off x="3871" y="3775"/>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871" y="7422"/>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071" y="3775"/>
              <a:ext cx="13" cy="368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3883" y="6158"/>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885" y="5028"/>
              <a:ext cx="213" cy="1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681355" y="2164715"/>
            <a:ext cx="154749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4604385" y="2222500"/>
            <a:ext cx="172021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7655560" y="2202180"/>
            <a:ext cx="3165475" cy="454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918460" y="2160270"/>
            <a:ext cx="873125" cy="25736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3" name="组合 72"/>
          <p:cNvGrpSpPr/>
          <p:nvPr/>
        </p:nvGrpSpPr>
        <p:grpSpPr>
          <a:xfrm>
            <a:off x="640080" y="5202555"/>
            <a:ext cx="2058035" cy="1014730"/>
            <a:chOff x="1008" y="8193"/>
            <a:chExt cx="3241" cy="1598"/>
          </a:xfrm>
        </p:grpSpPr>
        <p:sp>
          <p:nvSpPr>
            <p:cNvPr id="65" name="文本框 64"/>
            <p:cNvSpPr txBox="1"/>
            <p:nvPr/>
          </p:nvSpPr>
          <p:spPr>
            <a:xfrm>
              <a:off x="1008" y="8193"/>
              <a:ext cx="2205" cy="1598"/>
            </a:xfrm>
            <a:prstGeom prst="rect">
              <a:avLst/>
            </a:prstGeom>
            <a:noFill/>
          </p:spPr>
          <p:txBody>
            <a:bodyPr wrap="square" rtlCol="0">
              <a:spAutoFit/>
              <a:scene3d>
                <a:camera prst="orthographicFront"/>
                <a:lightRig rig="threePt" dir="t"/>
              </a:scene3d>
            </a:bodyPr>
            <a:p>
              <a:r>
                <a:rPr lang="zh-CN" altLang="en-US" sz="3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外交政策特点</a:t>
              </a:r>
              <a:endParaRPr lang="zh-CN" altLang="en-US" sz="3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66" name="右箭头 65"/>
            <p:cNvSpPr/>
            <p:nvPr/>
          </p:nvSpPr>
          <p:spPr>
            <a:xfrm>
              <a:off x="3199" y="8752"/>
              <a:ext cx="1050" cy="514"/>
            </a:xfrm>
            <a:prstGeom prst="right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7" name="文本框 66"/>
          <p:cNvSpPr txBox="1"/>
          <p:nvPr/>
        </p:nvSpPr>
        <p:spPr>
          <a:xfrm>
            <a:off x="2853690" y="5417820"/>
            <a:ext cx="2581910" cy="583565"/>
          </a:xfrm>
          <a:prstGeom prst="rect">
            <a:avLst/>
          </a:prstGeom>
          <a:noFill/>
        </p:spPr>
        <p:txBody>
          <a:bodyPr wrap="square" rtlCol="0">
            <a:spAutoFit/>
            <a:scene3d>
              <a:camera prst="orthographicFront"/>
              <a:lightRig rig="threePt" dir="t"/>
            </a:scene3d>
          </a:bodyPr>
          <a:p>
            <a:r>
              <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和平</a:t>
            </a:r>
            <a:r>
              <a:rPr lang="en-US" altLang="zh-CN"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平等</a:t>
            </a:r>
            <a:r>
              <a:rPr lang="en-US" altLang="zh-CN"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性</a:t>
            </a:r>
            <a:endPar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68" name="文本框 67"/>
          <p:cNvSpPr txBox="1"/>
          <p:nvPr/>
        </p:nvSpPr>
        <p:spPr>
          <a:xfrm>
            <a:off x="5549900" y="5429250"/>
            <a:ext cx="1583690" cy="583565"/>
          </a:xfrm>
          <a:prstGeom prst="rect">
            <a:avLst/>
          </a:prstGeom>
          <a:noFill/>
        </p:spPr>
        <p:txBody>
          <a:bodyPr wrap="square" rtlCol="0">
            <a:spAutoFit/>
            <a:scene3d>
              <a:camera prst="orthographicFront"/>
              <a:lightRig rig="threePt" dir="t"/>
            </a:scene3d>
          </a:bodyPr>
          <a:p>
            <a:r>
              <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革命性</a:t>
            </a:r>
            <a:endPar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69" name="文本框 68"/>
          <p:cNvSpPr txBox="1"/>
          <p:nvPr/>
        </p:nvSpPr>
        <p:spPr>
          <a:xfrm>
            <a:off x="7133590" y="5429250"/>
            <a:ext cx="1466850" cy="583565"/>
          </a:xfrm>
          <a:prstGeom prst="rect">
            <a:avLst/>
          </a:prstGeom>
          <a:noFill/>
        </p:spPr>
        <p:txBody>
          <a:bodyPr wrap="square" rtlCol="0">
            <a:spAutoFit/>
            <a:scene3d>
              <a:camera prst="orthographicFront"/>
              <a:lightRig rig="threePt" dir="t"/>
            </a:scene3d>
          </a:bodyPr>
          <a:p>
            <a:r>
              <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结盟性</a:t>
            </a:r>
            <a:endParaRPr lang="zh-CN" altLang="en-US" sz="3200" b="1">
              <a:solidFill>
                <a:srgbClr val="161EC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grpSp>
        <p:nvGrpSpPr>
          <p:cNvPr id="72" name="组合 71"/>
          <p:cNvGrpSpPr/>
          <p:nvPr/>
        </p:nvGrpSpPr>
        <p:grpSpPr>
          <a:xfrm>
            <a:off x="8766175" y="5228590"/>
            <a:ext cx="2263775" cy="1014730"/>
            <a:chOff x="13745" y="8189"/>
            <a:chExt cx="3565" cy="1598"/>
          </a:xfrm>
        </p:grpSpPr>
        <p:sp>
          <p:nvSpPr>
            <p:cNvPr id="70" name="左箭头 69"/>
            <p:cNvSpPr/>
            <p:nvPr/>
          </p:nvSpPr>
          <p:spPr>
            <a:xfrm>
              <a:off x="13745" y="8752"/>
              <a:ext cx="1274" cy="559"/>
            </a:xfrm>
            <a:prstGeom prst="left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文本框 70"/>
            <p:cNvSpPr txBox="1"/>
            <p:nvPr/>
          </p:nvSpPr>
          <p:spPr>
            <a:xfrm>
              <a:off x="15106" y="8189"/>
              <a:ext cx="2205" cy="1598"/>
            </a:xfrm>
            <a:prstGeom prst="rect">
              <a:avLst/>
            </a:prstGeom>
            <a:noFill/>
          </p:spPr>
          <p:txBody>
            <a:bodyPr wrap="square" rtlCol="0">
              <a:spAutoFit/>
              <a:scene3d>
                <a:camera prst="orthographicFront"/>
                <a:lightRig rig="threePt" dir="t"/>
              </a:scene3d>
            </a:bodyPr>
            <a:p>
              <a:r>
                <a:rPr lang="zh-CN" altLang="en-US" sz="3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国际国内形势</a:t>
              </a:r>
              <a:endParaRPr lang="zh-CN" altLang="en-US" sz="3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sp>
        <p:nvSpPr>
          <p:cNvPr id="64" name="文本框 63"/>
          <p:cNvSpPr txBox="1"/>
          <p:nvPr/>
        </p:nvSpPr>
        <p:spPr>
          <a:xfrm>
            <a:off x="11037570" y="2057400"/>
            <a:ext cx="932815" cy="267652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400" b="1">
                <a:solidFill>
                  <a:srgbClr val="C00000"/>
                </a:solidFill>
                <a:effectLst/>
                <a:latin typeface="楷体" panose="02010609060101010101" charset="-122"/>
                <a:ea typeface="楷体" panose="02010609060101010101" charset="-122"/>
              </a:rPr>
              <a:t>打破封锁走向成熟</a:t>
            </a:r>
            <a:endParaRPr lang="zh-CN" altLang="en-US" sz="2400" b="1">
              <a:solidFill>
                <a:srgbClr val="C00000"/>
              </a:solidFill>
              <a:effectLst/>
              <a:latin typeface="楷体" panose="02010609060101010101" charset="-122"/>
              <a:ea typeface="楷体" panose="02010609060101010101" charset="-122"/>
            </a:endParaRPr>
          </a:p>
          <a:p>
            <a:endParaRPr lang="zh-CN" altLang="en-US" sz="2400" b="1">
              <a:solidFill>
                <a:srgbClr val="C00000"/>
              </a:solidFill>
              <a:effectLst/>
              <a:latin typeface="楷体" panose="02010609060101010101" charset="-122"/>
              <a:ea typeface="楷体" panose="02010609060101010101" charset="-122"/>
            </a:endParaRPr>
          </a:p>
          <a:p>
            <a:r>
              <a:rPr lang="zh-CN" altLang="en-US" sz="2400" b="1">
                <a:solidFill>
                  <a:srgbClr val="C00000"/>
                </a:solidFill>
                <a:effectLst/>
                <a:latin typeface="楷体" panose="02010609060101010101" charset="-122"/>
                <a:ea typeface="楷体" panose="02010609060101010101" charset="-122"/>
              </a:rPr>
              <a:t>走向世界</a:t>
            </a:r>
            <a:endParaRPr lang="zh-CN" altLang="en-US" sz="2400" b="1">
              <a:solidFill>
                <a:srgbClr val="C00000"/>
              </a:solidFill>
              <a:effectLst/>
              <a:latin typeface="楷体" panose="02010609060101010101" charset="-122"/>
              <a:ea typeface="楷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500"/>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2"/>
                                        </p:tgtEl>
                                      </p:cBhvr>
                                    </p:animEffect>
                                    <p:set>
                                      <p:cBhvr>
                                        <p:cTn id="12" dur="1" fill="hold">
                                          <p:stCondLst>
                                            <p:cond delay="500"/>
                                          </p:stCondLst>
                                        </p:cTn>
                                        <p:tgtEl>
                                          <p:spTgt spid="12"/>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13"/>
                                        </p:tgtEl>
                                      </p:cBhvr>
                                    </p:animEffect>
                                    <p:set>
                                      <p:cBhvr>
                                        <p:cTn id="15" dur="1" fill="hold">
                                          <p:stCondLst>
                                            <p:cond delay="500"/>
                                          </p:stCondLst>
                                        </p:cTn>
                                        <p:tgtEl>
                                          <p:spTgt spid="13"/>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17"/>
                                        </p:tgtEl>
                                      </p:cBhvr>
                                    </p:animEffect>
                                    <p:set>
                                      <p:cBhvr>
                                        <p:cTn id="18" dur="1" fill="hold">
                                          <p:stCondLst>
                                            <p:cond delay="50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499"/>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4" presetClass="exit" presetSubtype="16" fill="hold" grpId="0" nodeType="withEffect">
                                  <p:stCondLst>
                                    <p:cond delay="0"/>
                                  </p:stCondLst>
                                  <p:childTnLst>
                                    <p:animEffect transition="out" filter="box(in)">
                                      <p:cBhvr>
                                        <p:cTn id="25" dur="500"/>
                                        <p:tgtEl>
                                          <p:spTgt spid="3"/>
                                        </p:tgtEl>
                                      </p:cBhvr>
                                    </p:animEffect>
                                    <p:set>
                                      <p:cBhvr>
                                        <p:cTn id="26" dur="1" fill="hold">
                                          <p:stCondLst>
                                            <p:cond delay="500"/>
                                          </p:stCondLst>
                                        </p:cTn>
                                        <p:tgtEl>
                                          <p:spTgt spid="3"/>
                                        </p:tgtEl>
                                        <p:attrNameLst>
                                          <p:attrName>style.visibility</p:attrName>
                                        </p:attrNameLst>
                                      </p:cBhvr>
                                      <p:to>
                                        <p:strVal val="hidden"/>
                                      </p:to>
                                    </p:set>
                                  </p:childTnLst>
                                </p:cTn>
                              </p:par>
                              <p:par>
                                <p:cTn id="27" presetID="4" presetClass="exit" presetSubtype="16" fill="hold" grpId="0" nodeType="withEffect">
                                  <p:stCondLst>
                                    <p:cond delay="0"/>
                                  </p:stCondLst>
                                  <p:childTnLst>
                                    <p:animEffect transition="out" filter="box(in)">
                                      <p:cBhvr>
                                        <p:cTn id="28" dur="500"/>
                                        <p:tgtEl>
                                          <p:spTgt spid="5"/>
                                        </p:tgtEl>
                                      </p:cBhvr>
                                    </p:animEffect>
                                    <p:set>
                                      <p:cBhvr>
                                        <p:cTn id="29" dur="1" fill="hold">
                                          <p:stCondLst>
                                            <p:cond delay="500"/>
                                          </p:stCondLst>
                                        </p:cTn>
                                        <p:tgtEl>
                                          <p:spTgt spid="5"/>
                                        </p:tgtEl>
                                        <p:attrNameLst>
                                          <p:attrName>style.visibility</p:attrName>
                                        </p:attrNameLst>
                                      </p:cBhvr>
                                      <p:to>
                                        <p:strVal val="hidden"/>
                                      </p:to>
                                    </p:set>
                                  </p:childTnLst>
                                </p:cTn>
                              </p:par>
                              <p:par>
                                <p:cTn id="30" presetID="4" presetClass="exit" presetSubtype="16" fill="hold" grpId="0" nodeType="withEffect">
                                  <p:stCondLst>
                                    <p:cond delay="0"/>
                                  </p:stCondLst>
                                  <p:childTnLst>
                                    <p:animEffect transition="out" filter="box(in)">
                                      <p:cBhvr>
                                        <p:cTn id="31" dur="500"/>
                                        <p:tgtEl>
                                          <p:spTgt spid="7"/>
                                        </p:tgtEl>
                                      </p:cBhvr>
                                    </p:animEffect>
                                    <p:set>
                                      <p:cBhvr>
                                        <p:cTn id="32" dur="1" fill="hold">
                                          <p:stCondLst>
                                            <p:cond delay="50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8"/>
                                        </p:tgtEl>
                                      </p:cBhvr>
                                    </p:animEffect>
                                    <p:set>
                                      <p:cBhvr>
                                        <p:cTn id="37" dur="1" fill="hold">
                                          <p:stCondLst>
                                            <p:cond delay="500"/>
                                          </p:stCondLst>
                                        </p:cTn>
                                        <p:tgtEl>
                                          <p:spTgt spid="18"/>
                                        </p:tgtEl>
                                        <p:attrNameLst>
                                          <p:attrName>style.visibility</p:attrName>
                                        </p:attrNameLst>
                                      </p:cBhvr>
                                      <p:to>
                                        <p:strVal val="hidden"/>
                                      </p:to>
                                    </p:set>
                                  </p:childTnLst>
                                </p:cTn>
                              </p:par>
                              <p:par>
                                <p:cTn id="38" presetID="4" presetClass="exit" presetSubtype="16" fill="hold" grpId="0" nodeType="withEffect">
                                  <p:stCondLst>
                                    <p:cond delay="0"/>
                                  </p:stCondLst>
                                  <p:childTnLst>
                                    <p:animEffect transition="out" filter="box(in)">
                                      <p:cBhvr>
                                        <p:cTn id="39" dur="500"/>
                                        <p:tgtEl>
                                          <p:spTgt spid="19"/>
                                        </p:tgtEl>
                                      </p:cBhvr>
                                    </p:animEffect>
                                    <p:set>
                                      <p:cBhvr>
                                        <p:cTn id="40" dur="1" fill="hold">
                                          <p:stCondLst>
                                            <p:cond delay="500"/>
                                          </p:stCondLst>
                                        </p:cTn>
                                        <p:tgtEl>
                                          <p:spTgt spid="19"/>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21"/>
                                        </p:tgtEl>
                                      </p:cBhvr>
                                    </p:animEffect>
                                    <p:set>
                                      <p:cBhvr>
                                        <p:cTn id="43" dur="1" fill="hold">
                                          <p:stCondLst>
                                            <p:cond delay="500"/>
                                          </p:stCondLst>
                                        </p:cTn>
                                        <p:tgtEl>
                                          <p:spTgt spid="21"/>
                                        </p:tgtEl>
                                        <p:attrNameLst>
                                          <p:attrName>style.visibility</p:attrName>
                                        </p:attrNameLst>
                                      </p:cBhvr>
                                      <p:to>
                                        <p:strVal val="hidden"/>
                                      </p:to>
                                    </p:set>
                                  </p:childTnLst>
                                </p:cTn>
                              </p:par>
                              <p:par>
                                <p:cTn id="44" presetID="4" presetClass="exit" presetSubtype="16" fill="hold" grpId="0" nodeType="withEffect">
                                  <p:stCondLst>
                                    <p:cond delay="0"/>
                                  </p:stCondLst>
                                  <p:childTnLst>
                                    <p:animEffect transition="out" filter="box(in)">
                                      <p:cBhvr>
                                        <p:cTn id="45" dur="499"/>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0-#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p:cTn id="69" dur="500" fill="hold"/>
                                        <p:tgtEl>
                                          <p:spTgt spid="68"/>
                                        </p:tgtEl>
                                        <p:attrNameLst>
                                          <p:attrName>ppt_w</p:attrName>
                                        </p:attrNameLst>
                                      </p:cBhvr>
                                      <p:tavLst>
                                        <p:tav tm="0">
                                          <p:val>
                                            <p:fltVal val="0"/>
                                          </p:val>
                                        </p:tav>
                                        <p:tav tm="100000">
                                          <p:val>
                                            <p:strVal val="#ppt_w"/>
                                          </p:val>
                                        </p:tav>
                                      </p:tavLst>
                                    </p:anim>
                                    <p:anim calcmode="lin" valueType="num">
                                      <p:cBhvr>
                                        <p:cTn id="70" dur="500" fill="hold"/>
                                        <p:tgtEl>
                                          <p:spTgt spid="68"/>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500" fill="hold"/>
                                        <p:tgtEl>
                                          <p:spTgt spid="69"/>
                                        </p:tgtEl>
                                        <p:attrNameLst>
                                          <p:attrName>ppt_w</p:attrName>
                                        </p:attrNameLst>
                                      </p:cBhvr>
                                      <p:tavLst>
                                        <p:tav tm="0">
                                          <p:val>
                                            <p:fltVal val="0"/>
                                          </p:val>
                                        </p:tav>
                                        <p:tav tm="100000">
                                          <p:val>
                                            <p:strVal val="#ppt_w"/>
                                          </p:val>
                                        </p:tav>
                                      </p:tavLst>
                                    </p:anim>
                                    <p:anim calcmode="lin" valueType="num">
                                      <p:cBhvr>
                                        <p:cTn id="76"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7" grpId="0" bldLvl="0" animBg="1"/>
      <p:bldP spid="9" grpId="0" bldLvl="0" animBg="1"/>
      <p:bldP spid="12" grpId="0" bldLvl="0" animBg="1"/>
      <p:bldP spid="13" grpId="0" bldLvl="0" animBg="1"/>
      <p:bldP spid="17" grpId="0" bldLvl="0" animBg="1"/>
      <p:bldP spid="18" grpId="0" bldLvl="0" animBg="1"/>
      <p:bldP spid="19" grpId="0" bldLvl="0" animBg="1"/>
      <p:bldP spid="21" grpId="0" bldLvl="0" animBg="1"/>
      <p:bldP spid="22" grpId="0" bldLvl="0" animBg="1"/>
      <p:bldP spid="67" grpId="0"/>
      <p:bldP spid="68" grpId="0"/>
      <p:bldP spid="69"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左弧形箭头 2"/>
          <p:cNvSpPr/>
          <p:nvPr/>
        </p:nvSpPr>
        <p:spPr>
          <a:xfrm>
            <a:off x="5115560" y="1468120"/>
            <a:ext cx="618490" cy="1345565"/>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6" name="椭圆 5"/>
          <p:cNvSpPr/>
          <p:nvPr/>
        </p:nvSpPr>
        <p:spPr>
          <a:xfrm>
            <a:off x="1395730" y="709295"/>
            <a:ext cx="4338320" cy="1896745"/>
          </a:xfrm>
          <a:prstGeom prst="ellipse">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4400" b="1">
                <a:solidFill>
                  <a:srgbClr val="00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必备知识的</a:t>
            </a:r>
            <a:r>
              <a:rPr lang="zh-CN" altLang="en-US" sz="4400" b="1">
                <a:solidFill>
                  <a:srgbClr val="FF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rPr>
              <a:t>读背</a:t>
            </a:r>
            <a:endParaRPr lang="zh-CN" altLang="en-US" sz="4400" b="1">
              <a:solidFill>
                <a:srgbClr val="FF0000"/>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endParaRPr>
          </a:p>
        </p:txBody>
      </p:sp>
      <p:sp>
        <p:nvSpPr>
          <p:cNvPr id="4" name="文本框 3"/>
          <p:cNvSpPr txBox="1"/>
          <p:nvPr/>
        </p:nvSpPr>
        <p:spPr>
          <a:xfrm>
            <a:off x="5553710" y="2145030"/>
            <a:ext cx="5121275" cy="15684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lnSpc>
                <a:spcPct val="120000"/>
              </a:lnSpc>
            </a:pPr>
            <a:r>
              <a:rPr lang="zh-CN" altLang="en-US" sz="4000" b="1">
                <a:solidFill>
                  <a:srgbClr val="1A24E6"/>
                </a:solidFill>
                <a:effectLst/>
                <a:latin typeface="微软雅黑" panose="020B0503020204020204" charset="-122"/>
                <a:ea typeface="微软雅黑" panose="020B0503020204020204" charset="-122"/>
                <a:cs typeface="微软雅黑" panose="020B0503020204020204" charset="-122"/>
              </a:rPr>
              <a:t>个人独背或相互抽背</a:t>
            </a:r>
            <a:endParaRPr lang="zh-CN" altLang="en-US" sz="4000" b="1">
              <a:solidFill>
                <a:srgbClr val="1A24E6"/>
              </a:solidFill>
              <a:effectLst/>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4000" b="1">
                <a:solidFill>
                  <a:srgbClr val="000000"/>
                </a:solidFill>
                <a:effectLst/>
                <a:latin typeface="楷体" panose="02010609060101010101" charset="-122"/>
                <a:ea typeface="楷体" panose="02010609060101010101" charset="-122"/>
                <a:cs typeface="楷体" panose="02010609060101010101" charset="-122"/>
              </a:rPr>
              <a:t>(</a:t>
            </a:r>
            <a:r>
              <a:rPr lang="zh-CN" altLang="en-US" sz="4000" b="1">
                <a:solidFill>
                  <a:srgbClr val="000000"/>
                </a:solidFill>
                <a:effectLst/>
                <a:latin typeface="楷体" panose="02010609060101010101" charset="-122"/>
                <a:ea typeface="楷体" panose="02010609060101010101" charset="-122"/>
                <a:cs typeface="楷体" panose="02010609060101010101" charset="-122"/>
              </a:rPr>
              <a:t>下节课抽查读背效果</a:t>
            </a:r>
            <a:r>
              <a:rPr lang="en-US" altLang="zh-CN" sz="4000" b="1">
                <a:solidFill>
                  <a:srgbClr val="000000"/>
                </a:solidFill>
                <a:effectLst/>
                <a:latin typeface="楷体" panose="02010609060101010101" charset="-122"/>
                <a:ea typeface="楷体" panose="02010609060101010101" charset="-122"/>
                <a:cs typeface="楷体" panose="02010609060101010101" charset="-122"/>
              </a:rPr>
              <a:t>)</a:t>
            </a:r>
            <a:endParaRPr lang="en-US" altLang="zh-CN" sz="4000" b="1">
              <a:solidFill>
                <a:srgbClr val="000000"/>
              </a:solidFill>
              <a:effectLst/>
              <a:latin typeface="楷体" panose="02010609060101010101" charset="-122"/>
              <a:ea typeface="楷体" panose="02010609060101010101" charset="-122"/>
              <a:cs typeface="楷体" panose="02010609060101010101" charset="-122"/>
            </a:endParaRPr>
          </a:p>
        </p:txBody>
      </p:sp>
      <p:sp>
        <p:nvSpPr>
          <p:cNvPr id="2" name="燕尾形 1"/>
          <p:cNvSpPr/>
          <p:nvPr/>
        </p:nvSpPr>
        <p:spPr>
          <a:xfrm>
            <a:off x="633095" y="3604895"/>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b="1" spc="-100">
                <a:solidFill>
                  <a:srgbClr val="0040E4"/>
                </a:solidFill>
                <a:effectLst/>
                <a:uFillTx/>
                <a:latin typeface="微软雅黑" panose="020B0503020204020204" charset="-122"/>
                <a:ea typeface="微软雅黑" panose="020B0503020204020204" charset="-122"/>
                <a:cs typeface="+mn-ea"/>
                <a:sym typeface="+mn-ea"/>
              </a:rPr>
              <a:t>课后作业</a:t>
            </a:r>
            <a:endParaRPr lang="zh-CN" altLang="en-US" sz="3200" b="1"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5" name="文本框 4"/>
          <p:cNvSpPr txBox="1"/>
          <p:nvPr/>
        </p:nvSpPr>
        <p:spPr>
          <a:xfrm>
            <a:off x="1459230" y="4070985"/>
            <a:ext cx="9274175" cy="1938020"/>
          </a:xfrm>
          <a:prstGeom prst="rect">
            <a:avLst/>
          </a:prstGeom>
          <a:noFill/>
        </p:spPr>
        <p:txBody>
          <a:bodyPr wrap="square" rtlCol="0">
            <a:spAutoFit/>
            <a:scene3d>
              <a:camera prst="orthographicFront"/>
              <a:lightRig rig="threePt" dir="t"/>
            </a:scene3d>
          </a:bodyPr>
          <a:p>
            <a:pPr>
              <a:lnSpc>
                <a:spcPct val="150000"/>
              </a:lnSpc>
            </a:pPr>
            <a:r>
              <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a:t>
            </a:r>
            <a:r>
              <a:rPr lang="zh-CN" altLang="en-US"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整理完善课堂笔记并记背，下节课抽查</a:t>
            </a:r>
            <a:endParaRPr lang="zh-CN" altLang="en-US"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完成</a:t>
            </a:r>
            <a:r>
              <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金版</a:t>
            </a:r>
            <a:r>
              <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板块四</a:t>
            </a:r>
            <a:r>
              <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endParaRPr lang="en-US" altLang="zh-CN" sz="40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WordArt 5"/>
          <p:cNvSpPr>
            <a:spLocks noTextEdit="1"/>
          </p:cNvSpPr>
          <p:nvPr/>
        </p:nvSpPr>
        <p:spPr>
          <a:xfrm>
            <a:off x="1878965" y="919480"/>
            <a:ext cx="9164320" cy="688340"/>
          </a:xfrm>
          <a:prstGeom prst="rect">
            <a:avLst/>
          </a:prstGeom>
        </p:spPr>
        <p:txBody>
          <a:bodyPr wrap="none" fromWordArt="1">
            <a:prstTxWarp prst="textPlain">
              <a:avLst>
                <a:gd name="adj" fmla="val 50000"/>
              </a:avLst>
            </a:prstTxWarp>
            <a:normAutofit fontScale="50000"/>
          </a:bodyPr>
          <a:p>
            <a:pPr algn="ctr"/>
            <a:r>
              <a:rPr lang="zh-CN" altLang="en-US" sz="7200" b="1">
                <a:ln w="9525" cap="flat" cmpd="sng">
                  <a:solidFill>
                    <a:srgbClr val="070707"/>
                  </a:solidFill>
                  <a:prstDash val="solid"/>
                  <a:headEnd type="none" w="med" len="med"/>
                  <a:tailEnd type="none" w="med" len="med"/>
                </a:ln>
                <a:solidFill>
                  <a:srgbClr val="000000"/>
                </a:solidFill>
                <a:latin typeface="微软雅黑" panose="020B0503020204020204" charset="-122"/>
                <a:ea typeface="微软雅黑" panose="020B0503020204020204" charset="-122"/>
                <a:cs typeface="微软雅黑" panose="020B0503020204020204" charset="-122"/>
              </a:rPr>
              <a:t>第二单元  现代中国的对外关系</a:t>
            </a:r>
            <a:endParaRPr lang="zh-CN" altLang="en-US" sz="7200" b="1">
              <a:ln w="9525" cap="flat" cmpd="sng">
                <a:solidFill>
                  <a:srgbClr val="070707"/>
                </a:solidFill>
                <a:prstDash val="solid"/>
                <a:headEnd type="none" w="med" len="med"/>
                <a:tailEnd type="none" w="med" len="med"/>
              </a:ln>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8307" name="WordArt 6"/>
          <p:cNvSpPr>
            <a:spLocks noTextEdit="1"/>
          </p:cNvSpPr>
          <p:nvPr/>
        </p:nvSpPr>
        <p:spPr>
          <a:xfrm>
            <a:off x="414020" y="220345"/>
            <a:ext cx="4338320" cy="388620"/>
          </a:xfrm>
          <a:prstGeom prst="rect">
            <a:avLst/>
          </a:prstGeom>
        </p:spPr>
        <p:txBody>
          <a:bodyPr wrap="none" fromWordArt="1">
            <a:prstTxWarp prst="textPlain">
              <a:avLst>
                <a:gd name="adj" fmla="val 50000"/>
              </a:avLst>
            </a:prstTxWarp>
            <a:normAutofit fontScale="40000"/>
          </a:bodyPr>
          <a:p>
            <a:pPr algn="ctr"/>
            <a:r>
              <a:rPr lang="zh-CN" altLang="en-US" sz="40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高三一轮复习之中国现代史</a:t>
            </a:r>
            <a:endParaRPr lang="zh-CN" altLang="en-US" sz="4000">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pic>
        <p:nvPicPr>
          <p:cNvPr id="13315" name="图片 13314" descr="国旗"/>
          <p:cNvPicPr>
            <a:picLocks noChangeAspect="1"/>
          </p:cNvPicPr>
          <p:nvPr/>
        </p:nvPicPr>
        <p:blipFill>
          <a:blip r:embed="rId1"/>
          <a:stretch>
            <a:fillRect/>
          </a:stretch>
        </p:blipFill>
        <p:spPr>
          <a:xfrm>
            <a:off x="304165" y="876935"/>
            <a:ext cx="1066800" cy="773113"/>
          </a:xfrm>
          <a:prstGeom prst="rect">
            <a:avLst/>
          </a:prstGeom>
          <a:noFill/>
          <a:ln w="9525">
            <a:noFill/>
          </a:ln>
        </p:spPr>
      </p:pic>
      <p:pic>
        <p:nvPicPr>
          <p:cNvPr id="13321" name="图片 13320" descr="周恩来1"/>
          <p:cNvPicPr>
            <a:picLocks noChangeAspect="1"/>
          </p:cNvPicPr>
          <p:nvPr/>
        </p:nvPicPr>
        <p:blipFill>
          <a:blip r:embed="rId2"/>
          <a:stretch>
            <a:fillRect/>
          </a:stretch>
        </p:blipFill>
        <p:spPr>
          <a:xfrm>
            <a:off x="468630" y="2037080"/>
            <a:ext cx="6522085" cy="4458970"/>
          </a:xfrm>
          <a:prstGeom prst="rect">
            <a:avLst/>
          </a:prstGeom>
          <a:noFill/>
          <a:ln w="9525">
            <a:noFill/>
          </a:ln>
        </p:spPr>
      </p:pic>
      <p:sp>
        <p:nvSpPr>
          <p:cNvPr id="12" name="PA_椭圆 12"/>
          <p:cNvSpPr/>
          <p:nvPr>
            <p:custDataLst>
              <p:tags r:id="rId3"/>
            </p:custDataLst>
          </p:nvPr>
        </p:nvSpPr>
        <p:spPr>
          <a:xfrm>
            <a:off x="8240395" y="2101215"/>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3" name="PA_椭圆 12"/>
          <p:cNvSpPr/>
          <p:nvPr>
            <p:custDataLst>
              <p:tags r:id="rId4"/>
            </p:custDataLst>
          </p:nvPr>
        </p:nvSpPr>
        <p:spPr>
          <a:xfrm>
            <a:off x="7817485" y="2623185"/>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4" name="PA_椭圆 12"/>
          <p:cNvSpPr/>
          <p:nvPr>
            <p:custDataLst>
              <p:tags r:id="rId5"/>
            </p:custDataLst>
          </p:nvPr>
        </p:nvSpPr>
        <p:spPr>
          <a:xfrm>
            <a:off x="7503160" y="3243580"/>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5" name="PA_椭圆 12"/>
          <p:cNvSpPr/>
          <p:nvPr>
            <p:custDataLst>
              <p:tags r:id="rId6"/>
            </p:custDataLst>
          </p:nvPr>
        </p:nvSpPr>
        <p:spPr>
          <a:xfrm>
            <a:off x="7310755" y="3940175"/>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6" name="PA_椭圆 12"/>
          <p:cNvSpPr/>
          <p:nvPr>
            <p:custDataLst>
              <p:tags r:id="rId7"/>
            </p:custDataLst>
          </p:nvPr>
        </p:nvSpPr>
        <p:spPr>
          <a:xfrm>
            <a:off x="7503160" y="4651375"/>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7" name="PA_椭圆 12"/>
          <p:cNvSpPr/>
          <p:nvPr>
            <p:custDataLst>
              <p:tags r:id="rId8"/>
            </p:custDataLst>
          </p:nvPr>
        </p:nvSpPr>
        <p:spPr>
          <a:xfrm>
            <a:off x="7817485" y="5259705"/>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8" name="PA_椭圆 12"/>
          <p:cNvSpPr/>
          <p:nvPr>
            <p:custDataLst>
              <p:tags r:id="rId9"/>
            </p:custDataLst>
          </p:nvPr>
        </p:nvSpPr>
        <p:spPr>
          <a:xfrm>
            <a:off x="8240395" y="5801360"/>
            <a:ext cx="314325" cy="308610"/>
          </a:xfrm>
          <a:prstGeom prst="ellipse">
            <a:avLst/>
          </a:prstGeom>
          <a:solidFill>
            <a:srgbClr val="92D050"/>
          </a:solidFill>
          <a:ln>
            <a:solidFill>
              <a:srgbClr val="C00000"/>
            </a:solidFill>
          </a:ln>
          <a:effectLst>
            <a:outerShdw blurRad="127000" dist="635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9" name="文本框 18"/>
          <p:cNvSpPr txBox="1"/>
          <p:nvPr/>
        </p:nvSpPr>
        <p:spPr>
          <a:xfrm>
            <a:off x="8408035" y="1964055"/>
            <a:ext cx="214439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1.</a:t>
            </a:r>
            <a:r>
              <a:rPr lang="zh-CN"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单元线索</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8126095" y="2514600"/>
            <a:ext cx="295719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2.</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自主复习检测</a:t>
            </a:r>
            <a:endParaRPr lang="en-US" altLang="zh-CN"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7817485" y="3106420"/>
            <a:ext cx="386778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3.</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基础整理</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重点强调</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7593965" y="3802380"/>
            <a:ext cx="386778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4.</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知识拓展</a:t>
            </a:r>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深化理解</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7817485" y="4532630"/>
            <a:ext cx="214439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5.</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课堂小结</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8131810" y="5116195"/>
            <a:ext cx="214439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6.</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知识读背</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5" name="文本框 24"/>
          <p:cNvSpPr txBox="1"/>
          <p:nvPr/>
        </p:nvSpPr>
        <p:spPr>
          <a:xfrm>
            <a:off x="8554720" y="5699760"/>
            <a:ext cx="2144395" cy="583565"/>
          </a:xfrm>
          <a:prstGeom prst="rect">
            <a:avLst/>
          </a:prstGeom>
          <a:noFill/>
        </p:spPr>
        <p:txBody>
          <a:bodyPr wrap="none" rtlCol="0">
            <a:spAutoFit/>
          </a:bodyPr>
          <a:p>
            <a:pPr algn="l"/>
            <a:r>
              <a:rPr lang="en-US" altLang="zh-CN" sz="3200">
                <a:solidFill>
                  <a:srgbClr val="000000"/>
                </a:solidFill>
                <a:effectLst/>
                <a:latin typeface="微软雅黑" panose="020B0503020204020204" charset="-122"/>
                <a:ea typeface="微软雅黑" panose="020B0503020204020204" charset="-122"/>
                <a:cs typeface="微软雅黑" panose="020B0503020204020204" charset="-122"/>
                <a:sym typeface="+mn-ea"/>
              </a:rPr>
              <a:t>7.</a:t>
            </a:r>
            <a:r>
              <a:rPr lang="zh-CN" altLang="en-US" sz="3200">
                <a:solidFill>
                  <a:srgbClr val="000000"/>
                </a:solidFill>
                <a:effectLst/>
                <a:latin typeface="微软雅黑" panose="020B0503020204020204" charset="-122"/>
                <a:ea typeface="微软雅黑" panose="020B0503020204020204" charset="-122"/>
                <a:cs typeface="微软雅黑" panose="020B0503020204020204" charset="-122"/>
                <a:sym typeface="+mn-ea"/>
              </a:rPr>
              <a:t>作业布置</a:t>
            </a:r>
            <a:endParaRPr lang="zh-CN" altLang="en-US" sz="3200">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 name="表格 24"/>
          <p:cNvGraphicFramePr/>
          <p:nvPr/>
        </p:nvGraphicFramePr>
        <p:xfrm>
          <a:off x="551180" y="854710"/>
          <a:ext cx="11153792" cy="5405120"/>
        </p:xfrm>
        <a:graphic>
          <a:graphicData uri="http://schemas.openxmlformats.org/drawingml/2006/table">
            <a:tbl>
              <a:tblPr firstRow="1" bandRow="1">
                <a:tableStyleId>{5940675A-B579-460E-94D1-54222C63F5DA}</a:tableStyleId>
              </a:tblPr>
              <a:tblGrid>
                <a:gridCol w="1289050"/>
                <a:gridCol w="2230120"/>
                <a:gridCol w="3853815"/>
                <a:gridCol w="3780807"/>
              </a:tblGrid>
              <a:tr h="487680">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阶段</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世界格局</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考纲考点</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考点分解</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1676400">
                <a:tc>
                  <a:txBody>
                    <a:bodyPr/>
                    <a:p>
                      <a:pPr marL="0" indent="331470">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11430">
                        <a:buNone/>
                      </a:pPr>
                      <a:r>
                        <a:rPr lang="zh-CN" altLang="en-US" sz="2600">
                          <a:solidFill>
                            <a:srgbClr val="000000"/>
                          </a:solidFill>
                          <a:effectLst/>
                          <a:latin typeface="微软雅黑" panose="020B0503020204020204" charset="-122"/>
                          <a:ea typeface="微软雅黑" panose="020B0503020204020204" charset="-122"/>
                          <a:sym typeface="+mn-ea"/>
                        </a:rPr>
                        <a:t>两大阵营对抗</a:t>
                      </a:r>
                      <a:endParaRPr lang="zh-CN" altLang="en-US" sz="2600">
                        <a:solidFill>
                          <a:srgbClr val="000000"/>
                        </a:solidFill>
                        <a:effectLst/>
                        <a:latin typeface="微软雅黑" panose="020B0503020204020204" charset="-122"/>
                        <a:ea typeface="微软雅黑" panose="020B0503020204020204" charset="-122"/>
                        <a:sym typeface="+mn-ea"/>
                      </a:endParaRPr>
                    </a:p>
                    <a:p>
                      <a:pPr marL="0" indent="11430">
                        <a:buNone/>
                      </a:pPr>
                      <a:r>
                        <a:rPr lang="zh-CN" altLang="en-US" sz="2600">
                          <a:solidFill>
                            <a:srgbClr val="000000"/>
                          </a:solidFill>
                          <a:effectLst/>
                          <a:latin typeface="微软雅黑" panose="020B0503020204020204" charset="-122"/>
                          <a:ea typeface="微软雅黑" panose="020B0503020204020204" charset="-122"/>
                          <a:sym typeface="+mn-ea"/>
                        </a:rPr>
                        <a:t>两极格局形成</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31470">
                        <a:buNone/>
                      </a:pPr>
                      <a:r>
                        <a:rPr lang="zh-CN" altLang="en-US" sz="2600" b="1">
                          <a:solidFill>
                            <a:srgbClr val="C00000"/>
                          </a:solidFill>
                          <a:effectLst/>
                          <a:latin typeface="微软雅黑" panose="020B0503020204020204" charset="-122"/>
                          <a:ea typeface="微软雅黑" panose="020B0503020204020204" charset="-122"/>
                          <a:sym typeface="+mn-ea"/>
                        </a:rPr>
                        <a:t>考点一</a:t>
                      </a:r>
                      <a:r>
                        <a:rPr lang="zh-CN" altLang="en-US" sz="2600" b="1">
                          <a:solidFill>
                            <a:schemeClr val="accent4"/>
                          </a:solidFill>
                          <a:effectLst/>
                          <a:latin typeface="微软雅黑" panose="020B0503020204020204" charset="-122"/>
                          <a:ea typeface="微软雅黑" panose="020B0503020204020204" charset="-122"/>
                          <a:sym typeface="+mn-ea"/>
                        </a:rPr>
                        <a:t>  </a:t>
                      </a:r>
                      <a:r>
                        <a:rPr lang="zh-CN" altLang="en-US" sz="2600" b="1">
                          <a:solidFill>
                            <a:srgbClr val="070707"/>
                          </a:solidFill>
                          <a:effectLst/>
                          <a:latin typeface="微软雅黑" panose="020B0503020204020204" charset="-122"/>
                          <a:ea typeface="微软雅黑" panose="020B0503020204020204" charset="-122"/>
                          <a:sym typeface="+mn-ea"/>
                        </a:rPr>
                        <a:t>新中国建立初期的重大外交活动与和平共处五项原则</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70815" indent="-952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外交活动：背景</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政策</a:t>
                      </a:r>
                      <a:r>
                        <a:rPr lang="en-US"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方针</a:t>
                      </a:r>
                      <a:r>
                        <a:rPr lang="en-US"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成就</a:t>
                      </a:r>
                      <a:endParaRPr lang="zh-CN" altLang="en-US" sz="2600">
                        <a:solidFill>
                          <a:srgbClr val="000000"/>
                        </a:solidFill>
                        <a:effectLst/>
                        <a:latin typeface="微软雅黑" panose="020B0503020204020204" charset="-122"/>
                        <a:ea typeface="微软雅黑" panose="020B0503020204020204" charset="-122"/>
                        <a:sym typeface="+mn-ea"/>
                      </a:endParaRPr>
                    </a:p>
                    <a:p>
                      <a:pPr marL="170815" indent="-952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和平共处五项原则：背景</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过程</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内容</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意义</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381000">
                <a:tc rowSpan="2">
                  <a:txBody>
                    <a:bodyPr/>
                    <a:p>
                      <a:pPr marL="0" indent="303530">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rowSpan="2">
                  <a:txBody>
                    <a:bodyPr/>
                    <a:p>
                      <a:pPr marL="0" indent="20955">
                        <a:buNone/>
                      </a:pPr>
                      <a:r>
                        <a:rPr lang="zh-CN" altLang="en-US" sz="2600">
                          <a:solidFill>
                            <a:srgbClr val="000000"/>
                          </a:solidFill>
                          <a:latin typeface="微软雅黑" panose="020B0503020204020204" charset="-122"/>
                          <a:ea typeface="微软雅黑" panose="020B0503020204020204" charset="-122"/>
                          <a:sym typeface="宋体" panose="02010600030101010101" pitchFamily="2" charset="-122"/>
                        </a:rPr>
                        <a:t>多极化趋势出现，冲击两极格局</a:t>
                      </a:r>
                      <a:endParaRPr lang="zh-CN" altLang="en-US" sz="2600">
                        <a:solidFill>
                          <a:srgbClr val="000000"/>
                        </a:solidFill>
                        <a:effectLst/>
                        <a:latin typeface="微软雅黑" panose="020B0503020204020204" charset="-122"/>
                        <a:ea typeface="微软雅黑" panose="020B0503020204020204" charset="-122"/>
                        <a:sym typeface="宋体" panose="02010600030101010101" pitchFamily="2"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03530">
                        <a:buNone/>
                      </a:pPr>
                      <a:r>
                        <a:rPr lang="zh-CN" altLang="en-US" sz="2600" b="1">
                          <a:solidFill>
                            <a:srgbClr val="C00000"/>
                          </a:solidFill>
                          <a:effectLst/>
                          <a:latin typeface="微软雅黑" panose="020B0503020204020204" charset="-122"/>
                          <a:ea typeface="微软雅黑" panose="020B0503020204020204" charset="-122"/>
                          <a:sym typeface="+mn-ea"/>
                        </a:rPr>
                        <a:t>考点二  </a:t>
                      </a:r>
                      <a:r>
                        <a:rPr lang="zh-CN" altLang="en-US" sz="2600" b="1">
                          <a:solidFill>
                            <a:srgbClr val="070707"/>
                          </a:solidFill>
                          <a:effectLst/>
                          <a:latin typeface="微软雅黑" panose="020B0503020204020204" charset="-122"/>
                          <a:ea typeface="微软雅黑" panose="020B0503020204020204" charset="-122"/>
                          <a:sym typeface="+mn-ea"/>
                        </a:rPr>
                        <a:t>中国恢复在联合国的合法席位</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51130" indent="0" algn="ctr">
                        <a:buNone/>
                      </a:pPr>
                      <a:r>
                        <a:rPr lang="zh-CN" altLang="en-US" sz="2600">
                          <a:solidFill>
                            <a:srgbClr val="000000"/>
                          </a:solidFill>
                          <a:effectLst/>
                          <a:latin typeface="微软雅黑" panose="020B0503020204020204" charset="-122"/>
                          <a:ea typeface="微软雅黑" panose="020B0503020204020204" charset="-122"/>
                          <a:sym typeface="+mn-ea"/>
                        </a:rPr>
                        <a:t>原因</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意义</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892810">
                <a:tc vMerge="1">
                  <a:tcPr anchor="ctr" anchorCtr="0">
                    <a:lnL w="28575">
                      <a:solidFill>
                        <a:srgbClr val="070707"/>
                      </a:solidFill>
                      <a:prstDash val="solid"/>
                    </a:lnL>
                    <a:lnR w="28575">
                      <a:solidFill>
                        <a:srgbClr val="070707"/>
                      </a:solidFill>
                      <a:prstDash val="solid"/>
                    </a:lnR>
                    <a:lnT w="28575">
                      <a:solidFill>
                        <a:schemeClr val="accent2"/>
                      </a:solidFill>
                      <a:prstDash val="solid"/>
                    </a:lnT>
                    <a:lnB w="28575">
                      <a:solidFill>
                        <a:srgbClr val="070707"/>
                      </a:solidFill>
                      <a:prstDash val="solid"/>
                    </a:lnB>
                  </a:tcPr>
                </a:tc>
                <a:tc vMerge="1">
                  <a:tcPr anchor="ctr" anchorCtr="0">
                    <a:lnL w="28575">
                      <a:solidFill>
                        <a:srgbClr val="070707"/>
                      </a:solidFill>
                      <a:prstDash val="solid"/>
                    </a:lnL>
                    <a:lnR w="28575">
                      <a:solidFill>
                        <a:srgbClr val="070707"/>
                      </a:solidFill>
                      <a:prstDash val="solid"/>
                    </a:lnR>
                    <a:lnT w="28575">
                      <a:solidFill>
                        <a:schemeClr val="accent2"/>
                      </a:solidFill>
                      <a:prstDash val="solid"/>
                    </a:lnT>
                    <a:lnB w="28575">
                      <a:solidFill>
                        <a:srgbClr val="070707"/>
                      </a:solidFill>
                      <a:prstDash val="solid"/>
                    </a:lnB>
                  </a:tcPr>
                </a:tc>
                <a:tc>
                  <a:txBody>
                    <a:bodyPr/>
                    <a:p>
                      <a:pPr marL="0" indent="303530" algn="l">
                        <a:buNone/>
                      </a:pPr>
                      <a:r>
                        <a:rPr lang="zh-CN" altLang="en-US" sz="2600" b="1">
                          <a:solidFill>
                            <a:srgbClr val="C00000"/>
                          </a:solidFill>
                          <a:effectLst/>
                          <a:latin typeface="微软雅黑" panose="020B0503020204020204" charset="-122"/>
                          <a:ea typeface="微软雅黑" panose="020B0503020204020204" charset="-122"/>
                          <a:sym typeface="+mn-ea"/>
                        </a:rPr>
                        <a:t>考点三  </a:t>
                      </a:r>
                      <a:r>
                        <a:rPr lang="zh-CN" altLang="en-US" sz="2600" b="1">
                          <a:solidFill>
                            <a:srgbClr val="070707"/>
                          </a:solidFill>
                          <a:effectLst/>
                          <a:latin typeface="微软雅黑" panose="020B0503020204020204" charset="-122"/>
                          <a:ea typeface="微软雅黑" panose="020B0503020204020204" charset="-122"/>
                          <a:sym typeface="+mn-ea"/>
                        </a:rPr>
                        <a:t>中美关系正常化和中日邦交正常化</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61290" indent="-10160" algn="ctr">
                        <a:lnSpc>
                          <a:spcPct val="120000"/>
                        </a:lnSpc>
                        <a:buNone/>
                      </a:pPr>
                      <a:r>
                        <a:rPr lang="zh-CN" altLang="en-US" sz="2600" spc="-100">
                          <a:solidFill>
                            <a:srgbClr val="000000"/>
                          </a:solidFill>
                          <a:effectLst/>
                          <a:uFillTx/>
                          <a:latin typeface="微软雅黑" panose="020B0503020204020204" charset="-122"/>
                          <a:ea typeface="微软雅黑" panose="020B0503020204020204" charset="-122"/>
                          <a:sym typeface="+mn-ea"/>
                        </a:rPr>
                        <a:t>背景</a:t>
                      </a:r>
                      <a:r>
                        <a:rPr lang="en-US" altLang="zh-CN" sz="2600" spc="-100">
                          <a:solidFill>
                            <a:srgbClr val="000000"/>
                          </a:solidFill>
                          <a:effectLst/>
                          <a:uFillTx/>
                          <a:latin typeface="微软雅黑" panose="020B0503020204020204" charset="-122"/>
                          <a:ea typeface="微软雅黑" panose="020B0503020204020204" charset="-122"/>
                          <a:sym typeface="+mn-ea"/>
                        </a:rPr>
                        <a:t>+</a:t>
                      </a:r>
                      <a:r>
                        <a:rPr lang="zh-CN" altLang="en-US" sz="2600" spc="-100">
                          <a:solidFill>
                            <a:srgbClr val="000000"/>
                          </a:solidFill>
                          <a:effectLst/>
                          <a:uFillTx/>
                          <a:latin typeface="微软雅黑" panose="020B0503020204020204" charset="-122"/>
                          <a:ea typeface="微软雅黑" panose="020B0503020204020204" charset="-122"/>
                          <a:sym typeface="+mn-ea"/>
                        </a:rPr>
                        <a:t>过程</a:t>
                      </a:r>
                      <a:r>
                        <a:rPr lang="en-US" altLang="zh-CN" sz="2600" spc="-100">
                          <a:solidFill>
                            <a:srgbClr val="000000"/>
                          </a:solidFill>
                          <a:effectLst/>
                          <a:uFillTx/>
                          <a:latin typeface="微软雅黑" panose="020B0503020204020204" charset="-122"/>
                          <a:ea typeface="微软雅黑" panose="020B0503020204020204" charset="-122"/>
                          <a:sym typeface="+mn-ea"/>
                        </a:rPr>
                        <a:t>+</a:t>
                      </a:r>
                      <a:r>
                        <a:rPr lang="zh-CN" altLang="en-US" sz="2600" spc="-100">
                          <a:solidFill>
                            <a:srgbClr val="000000"/>
                          </a:solidFill>
                          <a:effectLst/>
                          <a:uFillTx/>
                          <a:latin typeface="微软雅黑" panose="020B0503020204020204" charset="-122"/>
                          <a:ea typeface="微软雅黑" panose="020B0503020204020204" charset="-122"/>
                          <a:sym typeface="+mn-ea"/>
                        </a:rPr>
                        <a:t>影响</a:t>
                      </a:r>
                      <a:endParaRPr lang="zh-CN" altLang="en-US" sz="2600" spc="-100">
                        <a:solidFill>
                          <a:srgbClr val="000000"/>
                        </a:solidFill>
                        <a:effectLst/>
                        <a:uFillTx/>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1464310">
                <a:tc>
                  <a:txBody>
                    <a:bodyPr/>
                    <a:p>
                      <a:pPr marL="0" indent="294005">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0">
                        <a:buNone/>
                      </a:pPr>
                      <a:r>
                        <a:rPr lang="zh-CN" altLang="en-US" sz="2600">
                          <a:solidFill>
                            <a:srgbClr val="000000"/>
                          </a:solidFill>
                          <a:effectLst/>
                          <a:latin typeface="微软雅黑" panose="020B0503020204020204" charset="-122"/>
                          <a:ea typeface="微软雅黑" panose="020B0503020204020204" charset="-122"/>
                          <a:sym typeface="+mn-ea"/>
                        </a:rPr>
                        <a:t>两极格局瓦解，多极化趋势加强</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03530" algn="l">
                        <a:buNone/>
                      </a:pPr>
                      <a:r>
                        <a:rPr lang="zh-CN" altLang="en-US" sz="2600" b="1">
                          <a:solidFill>
                            <a:srgbClr val="C00000"/>
                          </a:solidFill>
                          <a:effectLst/>
                          <a:latin typeface="微软雅黑" panose="020B0503020204020204" charset="-122"/>
                          <a:ea typeface="微软雅黑" panose="020B0503020204020204" charset="-122"/>
                          <a:sym typeface="+mn-ea"/>
                        </a:rPr>
                        <a:t>考点四  </a:t>
                      </a:r>
                      <a:r>
                        <a:rPr lang="zh-CN" altLang="en-US" sz="2600" b="1">
                          <a:solidFill>
                            <a:srgbClr val="070707"/>
                          </a:solidFill>
                          <a:effectLst/>
                          <a:latin typeface="微软雅黑" panose="020B0503020204020204" charset="-122"/>
                          <a:ea typeface="微软雅黑" panose="020B0503020204020204" charset="-122"/>
                          <a:sym typeface="+mn-ea"/>
                        </a:rPr>
                        <a:t>改革开放以来我国在联合国和地区性国际组织中的重要外交活动</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indent="2857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政策调整</a:t>
                      </a:r>
                      <a:r>
                        <a:rPr 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原因</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表现</a:t>
                      </a:r>
                      <a:endParaRPr lang="zh-CN" altLang="en-US" sz="2600">
                        <a:solidFill>
                          <a:srgbClr val="000000"/>
                        </a:solidFill>
                        <a:effectLst/>
                        <a:latin typeface="微软雅黑" panose="020B0503020204020204" charset="-122"/>
                        <a:ea typeface="微软雅黑" panose="020B0503020204020204" charset="-122"/>
                      </a:endParaRPr>
                    </a:p>
                    <a:p>
                      <a:pPr indent="0"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外交成就</a:t>
                      </a:r>
                      <a:r>
                        <a:rPr 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多边外交</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区域合作</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bl>
          </a:graphicData>
        </a:graphic>
      </p:graphicFrame>
      <p:grpSp>
        <p:nvGrpSpPr>
          <p:cNvPr id="4" name="组合 3"/>
          <p:cNvGrpSpPr/>
          <p:nvPr/>
        </p:nvGrpSpPr>
        <p:grpSpPr>
          <a:xfrm>
            <a:off x="570865" y="1766570"/>
            <a:ext cx="1252855" cy="758568"/>
            <a:chOff x="7464" y="9811"/>
            <a:chExt cx="1973" cy="1181"/>
          </a:xfrm>
        </p:grpSpPr>
        <p:sp>
          <p:nvSpPr>
            <p:cNvPr id="10" name="文本框 9"/>
            <p:cNvSpPr txBox="1"/>
            <p:nvPr/>
          </p:nvSpPr>
          <p:spPr>
            <a:xfrm>
              <a:off x="7464" y="10467"/>
              <a:ext cx="1973" cy="525"/>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rPr>
                <a:t>走向成熟</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9" name="文本框 8"/>
            <p:cNvSpPr txBox="1"/>
            <p:nvPr/>
          </p:nvSpPr>
          <p:spPr>
            <a:xfrm>
              <a:off x="7464" y="9811"/>
              <a:ext cx="1973" cy="640"/>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en-US" altLang="zh-CN" sz="2600">
                  <a:solidFill>
                    <a:schemeClr val="accent2"/>
                  </a:solidFill>
                  <a:effectLst/>
                  <a:latin typeface="微软雅黑" panose="020B0503020204020204" charset="-122"/>
                  <a:ea typeface="微软雅黑" panose="020B0503020204020204" charset="-122"/>
                </a:rPr>
                <a:t>50</a:t>
              </a:r>
              <a:r>
                <a:rPr lang="zh-CN" altLang="en-US" sz="2600">
                  <a:solidFill>
                    <a:schemeClr val="accent2"/>
                  </a:solidFill>
                  <a:effectLst/>
                  <a:latin typeface="微软雅黑" panose="020B0503020204020204" charset="-122"/>
                  <a:ea typeface="微软雅黑" panose="020B0503020204020204" charset="-122"/>
                </a:rPr>
                <a:t>年代</a:t>
              </a:r>
              <a:endParaRPr lang="zh-CN" altLang="en-US" sz="2600">
                <a:solidFill>
                  <a:schemeClr val="accent2"/>
                </a:solidFill>
                <a:effectLst/>
                <a:latin typeface="微软雅黑" panose="020B0503020204020204" charset="-122"/>
                <a:ea typeface="微软雅黑" panose="020B0503020204020204" charset="-122"/>
              </a:endParaRPr>
            </a:p>
          </p:txBody>
        </p:sp>
      </p:grpSp>
      <p:grpSp>
        <p:nvGrpSpPr>
          <p:cNvPr id="5" name="组合 4"/>
          <p:cNvGrpSpPr/>
          <p:nvPr/>
        </p:nvGrpSpPr>
        <p:grpSpPr>
          <a:xfrm>
            <a:off x="561340" y="3474720"/>
            <a:ext cx="1252855" cy="753745"/>
            <a:chOff x="7464" y="9811"/>
            <a:chExt cx="1973" cy="1187"/>
          </a:xfrm>
        </p:grpSpPr>
        <p:sp>
          <p:nvSpPr>
            <p:cNvPr id="6" name="文本框 5"/>
            <p:cNvSpPr txBox="1"/>
            <p:nvPr/>
          </p:nvSpPr>
          <p:spPr>
            <a:xfrm>
              <a:off x="7464" y="10467"/>
              <a:ext cx="1973" cy="531"/>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rPr>
                <a:t>重大突破</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7" name="文本框 6"/>
            <p:cNvSpPr txBox="1"/>
            <p:nvPr/>
          </p:nvSpPr>
          <p:spPr>
            <a:xfrm>
              <a:off x="7464" y="9811"/>
              <a:ext cx="1973" cy="647"/>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en-US" altLang="zh-CN" sz="2600">
                  <a:solidFill>
                    <a:schemeClr val="accent2"/>
                  </a:solidFill>
                  <a:effectLst/>
                  <a:latin typeface="微软雅黑" panose="020B0503020204020204" charset="-122"/>
                  <a:ea typeface="微软雅黑" panose="020B0503020204020204" charset="-122"/>
                </a:rPr>
                <a:t>70</a:t>
              </a:r>
              <a:r>
                <a:rPr lang="zh-CN" altLang="en-US" sz="2600">
                  <a:solidFill>
                    <a:schemeClr val="accent2"/>
                  </a:solidFill>
                  <a:effectLst/>
                  <a:latin typeface="微软雅黑" panose="020B0503020204020204" charset="-122"/>
                  <a:ea typeface="微软雅黑" panose="020B0503020204020204" charset="-122"/>
                </a:rPr>
                <a:t>年代</a:t>
              </a:r>
              <a:endParaRPr lang="zh-CN" altLang="en-US" sz="2600">
                <a:solidFill>
                  <a:schemeClr val="accent2"/>
                </a:solidFill>
                <a:effectLst/>
                <a:latin typeface="微软雅黑" panose="020B0503020204020204" charset="-122"/>
                <a:ea typeface="微软雅黑" panose="020B0503020204020204" charset="-122"/>
              </a:endParaRPr>
            </a:p>
          </p:txBody>
        </p:sp>
      </p:grpSp>
      <p:grpSp>
        <p:nvGrpSpPr>
          <p:cNvPr id="11" name="组合 10"/>
          <p:cNvGrpSpPr/>
          <p:nvPr/>
        </p:nvGrpSpPr>
        <p:grpSpPr>
          <a:xfrm>
            <a:off x="560705" y="5070475"/>
            <a:ext cx="1252855" cy="753745"/>
            <a:chOff x="7464" y="9811"/>
            <a:chExt cx="1973" cy="1187"/>
          </a:xfrm>
        </p:grpSpPr>
        <p:sp>
          <p:nvSpPr>
            <p:cNvPr id="12" name="文本框 11"/>
            <p:cNvSpPr txBox="1"/>
            <p:nvPr/>
          </p:nvSpPr>
          <p:spPr>
            <a:xfrm>
              <a:off x="7464" y="10467"/>
              <a:ext cx="1973" cy="531"/>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sym typeface="+mn-ea"/>
                </a:rPr>
                <a:t>灵活</a:t>
              </a:r>
              <a:r>
                <a:rPr lang="zh-CN" altLang="en-US" sz="2000" b="1">
                  <a:solidFill>
                    <a:schemeClr val="accent2"/>
                  </a:solidFill>
                  <a:effectLst/>
                  <a:latin typeface="微软雅黑" panose="020B0503020204020204" charset="-122"/>
                  <a:ea typeface="微软雅黑" panose="020B0503020204020204" charset="-122"/>
                </a:rPr>
                <a:t>调整</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13" name="文本框 12"/>
            <p:cNvSpPr txBox="1"/>
            <p:nvPr/>
          </p:nvSpPr>
          <p:spPr>
            <a:xfrm>
              <a:off x="7464" y="9811"/>
              <a:ext cx="1973" cy="647"/>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600">
                  <a:solidFill>
                    <a:schemeClr val="accent2"/>
                  </a:solidFill>
                  <a:effectLst/>
                  <a:latin typeface="微软雅黑" panose="020B0503020204020204" charset="-122"/>
                  <a:ea typeface="微软雅黑" panose="020B0503020204020204" charset="-122"/>
                </a:rPr>
                <a:t>新时期</a:t>
              </a:r>
              <a:endParaRPr lang="zh-CN" altLang="en-US" sz="2600">
                <a:solidFill>
                  <a:schemeClr val="accent2"/>
                </a:solidFill>
                <a:effectLst/>
                <a:latin typeface="微软雅黑" panose="020B0503020204020204" charset="-122"/>
                <a:ea typeface="微软雅黑" panose="020B0503020204020204" charset="-122"/>
              </a:endParaRPr>
            </a:p>
          </p:txBody>
        </p:sp>
      </p:grpSp>
      <p:sp>
        <p:nvSpPr>
          <p:cNvPr id="2" name="燕尾形 1"/>
          <p:cNvSpPr/>
          <p:nvPr/>
        </p:nvSpPr>
        <p:spPr>
          <a:xfrm>
            <a:off x="229870" y="168275"/>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单元线索</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4" name="文本框 23"/>
          <p:cNvSpPr txBox="1"/>
          <p:nvPr/>
        </p:nvSpPr>
        <p:spPr>
          <a:xfrm>
            <a:off x="65405" y="3217545"/>
            <a:ext cx="340995"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b="1">
                <a:solidFill>
                  <a:srgbClr val="FF0000"/>
                </a:solidFill>
                <a:effectLst/>
                <a:latin typeface="黑体" panose="02010609060101010101" pitchFamily="49" charset="-122"/>
                <a:ea typeface="黑体" panose="02010609060101010101" pitchFamily="49" charset="-122"/>
              </a:rPr>
              <a:t>本课内容</a:t>
            </a:r>
            <a:endParaRPr lang="zh-CN" altLang="en-US" b="1">
              <a:solidFill>
                <a:srgbClr val="FF0000"/>
              </a:solidFill>
              <a:effectLst/>
              <a:latin typeface="黑体" panose="02010609060101010101" pitchFamily="49" charset="-122"/>
              <a:ea typeface="黑体" panose="02010609060101010101" pitchFamily="49" charset="-122"/>
            </a:endParaRPr>
          </a:p>
        </p:txBody>
      </p:sp>
      <p:sp>
        <p:nvSpPr>
          <p:cNvPr id="26" name="文本框 25"/>
          <p:cNvSpPr txBox="1"/>
          <p:nvPr/>
        </p:nvSpPr>
        <p:spPr>
          <a:xfrm>
            <a:off x="3011805" y="168275"/>
            <a:ext cx="5935345"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3200" b="1">
                <a:solidFill>
                  <a:srgbClr val="FF0000"/>
                </a:solidFill>
                <a:effectLst/>
                <a:latin typeface="微软雅黑" panose="020B0503020204020204" charset="-122"/>
                <a:ea typeface="微软雅黑" panose="020B0503020204020204" charset="-122"/>
              </a:rPr>
              <a:t>现代中国的对外关系</a:t>
            </a:r>
            <a:r>
              <a:rPr lang="en-US" altLang="zh-CN" sz="3200" b="1">
                <a:solidFill>
                  <a:srgbClr val="000000"/>
                </a:solidFill>
                <a:effectLst/>
                <a:latin typeface="微软雅黑" panose="020B0503020204020204" charset="-122"/>
                <a:ea typeface="微软雅黑" panose="020B0503020204020204" charset="-122"/>
              </a:rPr>
              <a:t>(</a:t>
            </a:r>
            <a:r>
              <a:rPr lang="zh-CN" altLang="en-US" sz="3200" b="1">
                <a:solidFill>
                  <a:srgbClr val="000000"/>
                </a:solidFill>
                <a:effectLst/>
                <a:latin typeface="微软雅黑" panose="020B0503020204020204" charset="-122"/>
                <a:ea typeface="微软雅黑" panose="020B0503020204020204" charset="-122"/>
              </a:rPr>
              <a:t>教材目录</a:t>
            </a:r>
            <a:r>
              <a:rPr lang="en-US" altLang="zh-CN" sz="3200" b="1">
                <a:solidFill>
                  <a:srgbClr val="000000"/>
                </a:solidFill>
                <a:effectLst/>
                <a:latin typeface="微软雅黑" panose="020B0503020204020204" charset="-122"/>
                <a:ea typeface="微软雅黑" panose="020B0503020204020204" charset="-122"/>
              </a:rPr>
              <a:t>)</a:t>
            </a:r>
            <a:endParaRPr lang="en-US" altLang="zh-CN" sz="3200" b="1">
              <a:solidFill>
                <a:srgbClr val="000000"/>
              </a:solidFill>
              <a:effectLst/>
              <a:latin typeface="微软雅黑" panose="020B0503020204020204" charset="-122"/>
              <a:ea typeface="微软雅黑" panose="020B0503020204020204" charset="-122"/>
            </a:endParaRPr>
          </a:p>
        </p:txBody>
      </p:sp>
      <p:sp>
        <p:nvSpPr>
          <p:cNvPr id="19" name="矩形 18"/>
          <p:cNvSpPr/>
          <p:nvPr/>
        </p:nvSpPr>
        <p:spPr>
          <a:xfrm>
            <a:off x="7980045" y="1422400"/>
            <a:ext cx="3654425" cy="151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7991475" y="4820920"/>
            <a:ext cx="3642995" cy="1311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893570" y="1393825"/>
            <a:ext cx="211836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1905635" y="3094990"/>
            <a:ext cx="211836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893570" y="4819015"/>
            <a:ext cx="2118360" cy="127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4125595" y="3094355"/>
            <a:ext cx="3731895" cy="7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4113530" y="3974465"/>
            <a:ext cx="3731895" cy="800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113530" y="4819015"/>
            <a:ext cx="3731895" cy="127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113530" y="1393190"/>
            <a:ext cx="3731895" cy="145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8078470" y="3104515"/>
            <a:ext cx="3402965" cy="74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8078470" y="3974465"/>
            <a:ext cx="3491230" cy="734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70865" y="3061970"/>
            <a:ext cx="11153775" cy="1757045"/>
          </a:xfrm>
          <a:prstGeom prst="rect">
            <a:avLst/>
          </a:prstGeom>
          <a:noFill/>
          <a:ln w="7620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grpId="0" nodeType="clickEffect">
                                  <p:stCondLst>
                                    <p:cond delay="0"/>
                                  </p:stCondLst>
                                  <p:childTnLst>
                                    <p:anim calcmode="lin" valueType="num">
                                      <p:cBhvr>
                                        <p:cTn id="26" dur="500"/>
                                        <p:tgtEl>
                                          <p:spTgt spid="15"/>
                                        </p:tgtEl>
                                        <p:attrNameLst>
                                          <p:attrName>ppt_w</p:attrName>
                                        </p:attrNameLst>
                                      </p:cBhvr>
                                      <p:tavLst>
                                        <p:tav tm="0">
                                          <p:val>
                                            <p:strVal val="ppt_w"/>
                                          </p:val>
                                        </p:tav>
                                        <p:tav tm="100000">
                                          <p:val>
                                            <p:fltVal val="0"/>
                                          </p:val>
                                        </p:tav>
                                      </p:tavLst>
                                    </p:anim>
                                    <p:anim calcmode="lin" valueType="num">
                                      <p:cBhvr>
                                        <p:cTn id="27" dur="500"/>
                                        <p:tgtEl>
                                          <p:spTgt spid="15"/>
                                        </p:tgtEl>
                                        <p:attrNameLst>
                                          <p:attrName>ppt_h</p:attrName>
                                        </p:attrNameLst>
                                      </p:cBhvr>
                                      <p:tavLst>
                                        <p:tav tm="0">
                                          <p:val>
                                            <p:strVal val="ppt_h"/>
                                          </p:val>
                                        </p:tav>
                                        <p:tav tm="100000">
                                          <p:val>
                                            <p:fltVal val="0"/>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0" nodeType="clickEffect">
                                  <p:stCondLst>
                                    <p:cond delay="0"/>
                                  </p:stCondLst>
                                  <p:childTnLst>
                                    <p:anim calcmode="lin" valueType="num">
                                      <p:cBhvr>
                                        <p:cTn id="32" dur="500"/>
                                        <p:tgtEl>
                                          <p:spTgt spid="19"/>
                                        </p:tgtEl>
                                        <p:attrNameLst>
                                          <p:attrName>ppt_w</p:attrName>
                                        </p:attrNameLst>
                                      </p:cBhvr>
                                      <p:tavLst>
                                        <p:tav tm="0">
                                          <p:val>
                                            <p:strVal val="ppt_w"/>
                                          </p:val>
                                        </p:tav>
                                        <p:tav tm="100000">
                                          <p:val>
                                            <p:fltVal val="0"/>
                                          </p:val>
                                        </p:tav>
                                      </p:tavLst>
                                    </p:anim>
                                    <p:anim calcmode="lin" valueType="num">
                                      <p:cBhvr>
                                        <p:cTn id="33" dur="500"/>
                                        <p:tgtEl>
                                          <p:spTgt spid="19"/>
                                        </p:tgtEl>
                                        <p:attrNameLst>
                                          <p:attrName>ppt_h</p:attrName>
                                        </p:attrNameLst>
                                      </p:cBhvr>
                                      <p:tavLst>
                                        <p:tav tm="0">
                                          <p:val>
                                            <p:strVal val="ppt_h"/>
                                          </p:val>
                                        </p:tav>
                                        <p:tav tm="100000">
                                          <p:val>
                                            <p:fltVal val="0"/>
                                          </p:val>
                                        </p:tav>
                                      </p:tavLst>
                                    </p:anim>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0" nodeType="clickEffect">
                                  <p:stCondLst>
                                    <p:cond delay="0"/>
                                  </p:stCondLst>
                                  <p:childTnLst>
                                    <p:anim calcmode="lin" valueType="num">
                                      <p:cBhvr>
                                        <p:cTn id="38" dur="500"/>
                                        <p:tgtEl>
                                          <p:spTgt spid="14"/>
                                        </p:tgtEl>
                                        <p:attrNameLst>
                                          <p:attrName>ppt_w</p:attrName>
                                        </p:attrNameLst>
                                      </p:cBhvr>
                                      <p:tavLst>
                                        <p:tav tm="0">
                                          <p:val>
                                            <p:strVal val="ppt_w"/>
                                          </p:val>
                                        </p:tav>
                                        <p:tav tm="100000">
                                          <p:val>
                                            <p:fltVal val="0"/>
                                          </p:val>
                                        </p:tav>
                                      </p:tavLst>
                                    </p:anim>
                                    <p:anim calcmode="lin" valueType="num">
                                      <p:cBhvr>
                                        <p:cTn id="39" dur="500"/>
                                        <p:tgtEl>
                                          <p:spTgt spid="14"/>
                                        </p:tgtEl>
                                        <p:attrNameLst>
                                          <p:attrName>ppt_h</p:attrName>
                                        </p:attrNameLst>
                                      </p:cBhvr>
                                      <p:tavLst>
                                        <p:tav tm="0">
                                          <p:val>
                                            <p:strVal val="ppt_h"/>
                                          </p:val>
                                        </p:tav>
                                        <p:tav tm="100000">
                                          <p:val>
                                            <p:fltVal val="0"/>
                                          </p:val>
                                        </p:tav>
                                      </p:tavLst>
                                    </p:anim>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set>
                                      <p:cBhvr>
                                        <p:cTn id="46" dur="1" fill="hold">
                                          <p:stCondLst>
                                            <p:cond delay="499"/>
                                          </p:stCondLst>
                                        </p:cTn>
                                        <p:tgtEl>
                                          <p:spTgt spid="16"/>
                                        </p:tgtEl>
                                        <p:attrNameLst>
                                          <p:attrName>style.visibility</p:attrName>
                                        </p:attrNameLst>
                                      </p:cBhvr>
                                      <p:to>
                                        <p:strVal val="hidden"/>
                                      </p:to>
                                    </p:set>
                                  </p:childTnLst>
                                </p:cTn>
                              </p:par>
                              <p:par>
                                <p:cTn id="47" presetID="23" presetClass="exit" presetSubtype="32" fill="hold" grpId="0" nodeType="withEffect">
                                  <p:stCondLst>
                                    <p:cond delay="0"/>
                                  </p:stCondLst>
                                  <p:childTnLst>
                                    <p:anim calcmode="lin" valueType="num">
                                      <p:cBhvr>
                                        <p:cTn id="48" dur="500"/>
                                        <p:tgtEl>
                                          <p:spTgt spid="17"/>
                                        </p:tgtEl>
                                        <p:attrNameLst>
                                          <p:attrName>ppt_w</p:attrName>
                                        </p:attrNameLst>
                                      </p:cBhvr>
                                      <p:tavLst>
                                        <p:tav tm="0">
                                          <p:val>
                                            <p:strVal val="ppt_w"/>
                                          </p:val>
                                        </p:tav>
                                        <p:tav tm="100000">
                                          <p:val>
                                            <p:fltVal val="0"/>
                                          </p:val>
                                        </p:tav>
                                      </p:tavLst>
                                    </p:anim>
                                    <p:anim calcmode="lin" valueType="num">
                                      <p:cBhvr>
                                        <p:cTn id="49" dur="500"/>
                                        <p:tgtEl>
                                          <p:spTgt spid="17"/>
                                        </p:tgtEl>
                                        <p:attrNameLst>
                                          <p:attrName>ppt_h</p:attrName>
                                        </p:attrNameLst>
                                      </p:cBhvr>
                                      <p:tavLst>
                                        <p:tav tm="0">
                                          <p:val>
                                            <p:strVal val="ppt_h"/>
                                          </p:val>
                                        </p:tav>
                                        <p:tav tm="100000">
                                          <p:val>
                                            <p:fltVal val="0"/>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grpId="0" nodeType="clickEffect">
                                  <p:stCondLst>
                                    <p:cond delay="0"/>
                                  </p:stCondLst>
                                  <p:childTnLst>
                                    <p:anim calcmode="lin" valueType="num">
                                      <p:cBhvr>
                                        <p:cTn id="54" dur="500"/>
                                        <p:tgtEl>
                                          <p:spTgt spid="20"/>
                                        </p:tgtEl>
                                        <p:attrNameLst>
                                          <p:attrName>ppt_w</p:attrName>
                                        </p:attrNameLst>
                                      </p:cBhvr>
                                      <p:tavLst>
                                        <p:tav tm="0">
                                          <p:val>
                                            <p:strVal val="ppt_w"/>
                                          </p:val>
                                        </p:tav>
                                        <p:tav tm="100000">
                                          <p:val>
                                            <p:fltVal val="0"/>
                                          </p:val>
                                        </p:tav>
                                      </p:tavLst>
                                    </p:anim>
                                    <p:anim calcmode="lin" valueType="num">
                                      <p:cBhvr>
                                        <p:cTn id="55" dur="500"/>
                                        <p:tgtEl>
                                          <p:spTgt spid="20"/>
                                        </p:tgtEl>
                                        <p:attrNameLst>
                                          <p:attrName>ppt_h</p:attrName>
                                        </p:attrNameLst>
                                      </p:cBhvr>
                                      <p:tavLst>
                                        <p:tav tm="0">
                                          <p:val>
                                            <p:strVal val="ppt_h"/>
                                          </p:val>
                                        </p:tav>
                                        <p:tav tm="100000">
                                          <p:val>
                                            <p:fltVal val="0"/>
                                          </p:val>
                                        </p:tav>
                                      </p:tavLst>
                                    </p:anim>
                                    <p:set>
                                      <p:cBhvr>
                                        <p:cTn id="56" dur="1" fill="hold">
                                          <p:stCondLst>
                                            <p:cond delay="499"/>
                                          </p:stCondLst>
                                        </p:cTn>
                                        <p:tgtEl>
                                          <p:spTgt spid="20"/>
                                        </p:tgtEl>
                                        <p:attrNameLst>
                                          <p:attrName>style.visibility</p:attrName>
                                        </p:attrNameLst>
                                      </p:cBhvr>
                                      <p:to>
                                        <p:strVal val="hidden"/>
                                      </p:to>
                                    </p:set>
                                  </p:childTnLst>
                                </p:cTn>
                              </p:par>
                              <p:par>
                                <p:cTn id="57" presetID="23" presetClass="exit" presetSubtype="32" fill="hold" grpId="0" nodeType="withEffect">
                                  <p:stCondLst>
                                    <p:cond delay="0"/>
                                  </p:stCondLst>
                                  <p:childTnLst>
                                    <p:anim calcmode="lin" valueType="num">
                                      <p:cBhvr>
                                        <p:cTn id="58" dur="500"/>
                                        <p:tgtEl>
                                          <p:spTgt spid="21"/>
                                        </p:tgtEl>
                                        <p:attrNameLst>
                                          <p:attrName>ppt_w</p:attrName>
                                        </p:attrNameLst>
                                      </p:cBhvr>
                                      <p:tavLst>
                                        <p:tav tm="0">
                                          <p:val>
                                            <p:strVal val="ppt_w"/>
                                          </p:val>
                                        </p:tav>
                                        <p:tav tm="100000">
                                          <p:val>
                                            <p:fltVal val="0"/>
                                          </p:val>
                                        </p:tav>
                                      </p:tavLst>
                                    </p:anim>
                                    <p:anim calcmode="lin" valueType="num">
                                      <p:cBhvr>
                                        <p:cTn id="59" dur="500"/>
                                        <p:tgtEl>
                                          <p:spTgt spid="21"/>
                                        </p:tgtEl>
                                        <p:attrNameLst>
                                          <p:attrName>ppt_h</p:attrName>
                                        </p:attrNameLst>
                                      </p:cBhvr>
                                      <p:tavLst>
                                        <p:tav tm="0">
                                          <p:val>
                                            <p:strVal val="ppt_h"/>
                                          </p:val>
                                        </p:tav>
                                        <p:tav tm="100000">
                                          <p:val>
                                            <p:fltVal val="0"/>
                                          </p:val>
                                        </p:tav>
                                      </p:tavLst>
                                    </p:anim>
                                    <p:set>
                                      <p:cBhvr>
                                        <p:cTn id="60" dur="1" fill="hold">
                                          <p:stCondLst>
                                            <p:cond delay="499"/>
                                          </p:stCondLst>
                                        </p:cTn>
                                        <p:tgtEl>
                                          <p:spTgt spid="2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0" nodeType="clickEffect">
                                  <p:stCondLst>
                                    <p:cond delay="0"/>
                                  </p:stCondLst>
                                  <p:childTnLst>
                                    <p:anim calcmode="lin" valueType="num">
                                      <p:cBhvr>
                                        <p:cTn id="64" dur="500"/>
                                        <p:tgtEl>
                                          <p:spTgt spid="23"/>
                                        </p:tgtEl>
                                        <p:attrNameLst>
                                          <p:attrName>ppt_w</p:attrName>
                                        </p:attrNameLst>
                                      </p:cBhvr>
                                      <p:tavLst>
                                        <p:tav tm="0">
                                          <p:val>
                                            <p:strVal val="ppt_w"/>
                                          </p:val>
                                        </p:tav>
                                        <p:tav tm="100000">
                                          <p:val>
                                            <p:fltVal val="0"/>
                                          </p:val>
                                        </p:tav>
                                      </p:tavLst>
                                    </p:anim>
                                    <p:anim calcmode="lin" valueType="num">
                                      <p:cBhvr>
                                        <p:cTn id="65" dur="500"/>
                                        <p:tgtEl>
                                          <p:spTgt spid="23"/>
                                        </p:tgtEl>
                                        <p:attrNameLst>
                                          <p:attrName>ppt_h</p:attrName>
                                        </p:attrNameLst>
                                      </p:cBhvr>
                                      <p:tavLst>
                                        <p:tav tm="0">
                                          <p:val>
                                            <p:strVal val="ppt_h"/>
                                          </p:val>
                                        </p:tav>
                                        <p:tav tm="100000">
                                          <p:val>
                                            <p:fltVal val="0"/>
                                          </p:val>
                                        </p:tav>
                                      </p:tavLst>
                                    </p:anim>
                                    <p:set>
                                      <p:cBhvr>
                                        <p:cTn id="66" dur="1" fill="hold">
                                          <p:stCondLst>
                                            <p:cond delay="499"/>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0" nodeType="clickEffect">
                                  <p:stCondLst>
                                    <p:cond delay="0"/>
                                  </p:stCondLst>
                                  <p:childTnLst>
                                    <p:anim calcmode="lin" valueType="num">
                                      <p:cBhvr>
                                        <p:cTn id="70" dur="500"/>
                                        <p:tgtEl>
                                          <p:spTgt spid="18"/>
                                        </p:tgtEl>
                                        <p:attrNameLst>
                                          <p:attrName>ppt_w</p:attrName>
                                        </p:attrNameLst>
                                      </p:cBhvr>
                                      <p:tavLst>
                                        <p:tav tm="0">
                                          <p:val>
                                            <p:strVal val="ppt_w"/>
                                          </p:val>
                                        </p:tav>
                                        <p:tav tm="100000">
                                          <p:val>
                                            <p:fltVal val="0"/>
                                          </p:val>
                                        </p:tav>
                                      </p:tavLst>
                                    </p:anim>
                                    <p:anim calcmode="lin" valueType="num">
                                      <p:cBhvr>
                                        <p:cTn id="71" dur="500"/>
                                        <p:tgtEl>
                                          <p:spTgt spid="18"/>
                                        </p:tgtEl>
                                        <p:attrNameLst>
                                          <p:attrName>ppt_h</p:attrName>
                                        </p:attrNameLst>
                                      </p:cBhvr>
                                      <p:tavLst>
                                        <p:tav tm="0">
                                          <p:val>
                                            <p:strVal val="ppt_h"/>
                                          </p:val>
                                        </p:tav>
                                        <p:tav tm="100000">
                                          <p:val>
                                            <p:fltVal val="0"/>
                                          </p:val>
                                        </p:tav>
                                      </p:tavLst>
                                    </p:anim>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3" presetClass="exit" presetSubtype="32" fill="hold" grpId="0" nodeType="clickEffect">
                                  <p:stCondLst>
                                    <p:cond delay="0"/>
                                  </p:stCondLst>
                                  <p:childTnLst>
                                    <p:anim calcmode="lin" valueType="num">
                                      <p:cBhvr>
                                        <p:cTn id="76" dur="500"/>
                                        <p:tgtEl>
                                          <p:spTgt spid="22"/>
                                        </p:tgtEl>
                                        <p:attrNameLst>
                                          <p:attrName>ppt_w</p:attrName>
                                        </p:attrNameLst>
                                      </p:cBhvr>
                                      <p:tavLst>
                                        <p:tav tm="0">
                                          <p:val>
                                            <p:strVal val="ppt_w"/>
                                          </p:val>
                                        </p:tav>
                                        <p:tav tm="100000">
                                          <p:val>
                                            <p:fltVal val="0"/>
                                          </p:val>
                                        </p:tav>
                                      </p:tavLst>
                                    </p:anim>
                                    <p:anim calcmode="lin" valueType="num">
                                      <p:cBhvr>
                                        <p:cTn id="77" dur="500"/>
                                        <p:tgtEl>
                                          <p:spTgt spid="22"/>
                                        </p:tgtEl>
                                        <p:attrNameLst>
                                          <p:attrName>ppt_h</p:attrName>
                                        </p:attrNameLst>
                                      </p:cBhvr>
                                      <p:tavLst>
                                        <p:tav tm="0">
                                          <p:val>
                                            <p:strVal val="ppt_h"/>
                                          </p:val>
                                        </p:tav>
                                        <p:tav tm="100000">
                                          <p:val>
                                            <p:fltVal val="0"/>
                                          </p:val>
                                        </p:tav>
                                      </p:tavLst>
                                    </p:anim>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childTnLst>
                                </p:cTn>
                              </p:par>
                              <p:par>
                                <p:cTn id="84" presetID="23" presetClass="entr" presetSubtype="16"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childTnLst>
                                </p:cTn>
                              </p:par>
                            </p:childTnLst>
                          </p:cTn>
                        </p:par>
                        <p:par>
                          <p:cTn id="88" fill="hold">
                            <p:stCondLst>
                              <p:cond delay="1000"/>
                            </p:stCondLst>
                            <p:childTnLst>
                              <p:par>
                                <p:cTn id="89" presetID="35" presetClass="emph" presetSubtype="0" repeatCount="3000" fill="hold" grpId="1" nodeType="afterEffect">
                                  <p:stCondLst>
                                    <p:cond delay="0"/>
                                  </p:stCondLst>
                                  <p:childTnLst>
                                    <p:anim calcmode="discrete" valueType="str">
                                      <p:cBhvr>
                                        <p:cTn id="90"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3" grpId="0" bldLvl="0" animBg="1"/>
      <p:bldP spid="3" grpId="1" bldLvl="0" animBg="1"/>
      <p:bldP spid="8" grpId="0" bldLvl="0" animBg="1"/>
      <p:bldP spid="14" grpId="0" bldLvl="0" animBg="1"/>
      <p:bldP spid="23" grpId="0" bldLvl="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23905"/>
          <p:cNvSpPr/>
          <p:nvPr/>
        </p:nvSpPr>
        <p:spPr>
          <a:xfrm>
            <a:off x="1828800" y="87948"/>
            <a:ext cx="7848600" cy="645160"/>
          </a:xfrm>
          <a:prstGeom prst="rect">
            <a:avLst/>
          </a:prstGeom>
          <a:noFill/>
          <a:ln w="12700">
            <a:noFill/>
          </a:ln>
        </p:spPr>
        <p:txBody>
          <a:bodyPr>
            <a:spAutoFit/>
          </a:bodyPr>
          <a:p>
            <a:pPr algn="ctr"/>
            <a:r>
              <a:rPr lang="zh-CN" altLang="en-US" sz="3600" b="1" dirty="0">
                <a:solidFill>
                  <a:srgbClr val="080808"/>
                </a:solidFill>
                <a:latin typeface="微软雅黑" panose="020B0503020204020204" charset="-122"/>
                <a:ea typeface="微软雅黑" panose="020B0503020204020204" charset="-122"/>
                <a:cs typeface="微软雅黑" panose="020B0503020204020204" charset="-122"/>
              </a:rPr>
              <a:t>整体认识</a:t>
            </a: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3600" b="1" dirty="0">
                <a:solidFill>
                  <a:srgbClr val="FF0000"/>
                </a:solidFill>
                <a:latin typeface="微软雅黑" panose="020B0503020204020204" charset="-122"/>
                <a:ea typeface="微软雅黑" panose="020B0503020204020204" charset="-122"/>
                <a:cs typeface="微软雅黑" panose="020B0503020204020204" charset="-122"/>
              </a:rPr>
              <a:t>70</a:t>
            </a: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年代外交关系的突破</a:t>
            </a:r>
            <a:endParaRPr lang="zh-CN" altLang="en-US" sz="36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3914" name="矩形 123913"/>
          <p:cNvSpPr/>
          <p:nvPr/>
        </p:nvSpPr>
        <p:spPr>
          <a:xfrm>
            <a:off x="630555" y="2312035"/>
            <a:ext cx="999490" cy="583565"/>
          </a:xfrm>
          <a:prstGeom prst="rect">
            <a:avLst/>
          </a:prstGeom>
          <a:noFill/>
          <a:ln w="28575" cap="flat" cmpd="sng">
            <a:solidFill>
              <a:srgbClr val="000000"/>
            </a:solidFill>
            <a:prstDash val="solid"/>
            <a:miter/>
            <a:headEnd type="none" w="med" len="med"/>
            <a:tailEnd type="none" w="med" len="med"/>
          </a:ln>
        </p:spPr>
        <p:txBody>
          <a:bodyPr wrap="none" anchor="t">
            <a:spAutoFit/>
            <a:scene3d>
              <a:camera prst="orthographicFront"/>
              <a:lightRig rig="soft" dir="t">
                <a:rot lat="0" lon="0" rev="15600000"/>
              </a:lightRig>
            </a:scene3d>
            <a:sp3d extrusionH="57150" prstMaterial="softEdge">
              <a:bevelT w="25400" h="38100"/>
            </a:sp3d>
          </a:bodyPr>
          <a:p>
            <a:pPr>
              <a:spcBef>
                <a:spcPct val="20000"/>
              </a:spcBef>
            </a:pPr>
            <a:r>
              <a:rPr lang="zh-CN" altLang="en-US" sz="3200" b="1" dirty="0">
                <a:solidFill>
                  <a:srgbClr val="1A24E6"/>
                </a:solidFill>
                <a:effectLst/>
                <a:latin typeface="微软雅黑" panose="020B0503020204020204" charset="-122"/>
                <a:ea typeface="微软雅黑" panose="020B0503020204020204" charset="-122"/>
              </a:rPr>
              <a:t>政策</a:t>
            </a:r>
            <a:endParaRPr lang="zh-CN" altLang="en-US" sz="3200" b="1" dirty="0">
              <a:solidFill>
                <a:srgbClr val="1A24E6"/>
              </a:solidFill>
              <a:effectLst/>
              <a:latin typeface="微软雅黑" panose="020B0503020204020204" charset="-122"/>
              <a:ea typeface="微软雅黑" panose="020B0503020204020204" charset="-122"/>
            </a:endParaRPr>
          </a:p>
        </p:txBody>
      </p:sp>
      <p:sp>
        <p:nvSpPr>
          <p:cNvPr id="123917" name="矩形 123916"/>
          <p:cNvSpPr/>
          <p:nvPr/>
        </p:nvSpPr>
        <p:spPr>
          <a:xfrm>
            <a:off x="576580" y="4050665"/>
            <a:ext cx="1053465" cy="583565"/>
          </a:xfrm>
          <a:prstGeom prst="rect">
            <a:avLst/>
          </a:prstGeom>
          <a:noFill/>
          <a:ln w="28575" cap="flat" cmpd="sng">
            <a:solidFill>
              <a:srgbClr val="000000"/>
            </a:solidFill>
            <a:prstDash val="solid"/>
            <a:miter/>
            <a:headEnd type="none" w="med" len="med"/>
            <a:tailEnd type="none" w="med" len="med"/>
          </a:ln>
        </p:spPr>
        <p:txBody>
          <a:bodyPr wrap="square">
            <a:spAutoFit/>
            <a:scene3d>
              <a:camera prst="orthographicFront"/>
              <a:lightRig rig="soft" dir="t">
                <a:rot lat="0" lon="0" rev="15600000"/>
              </a:lightRig>
            </a:scene3d>
            <a:sp3d extrusionH="57150" prstMaterial="softEdge">
              <a:bevelT w="25400" h="38100"/>
            </a:sp3d>
          </a:bodyPr>
          <a:p>
            <a:pPr>
              <a:spcBef>
                <a:spcPct val="20000"/>
              </a:spcBef>
            </a:pPr>
            <a:r>
              <a:rPr lang="zh-CN" altLang="en-US" sz="3200" b="1" dirty="0">
                <a:solidFill>
                  <a:srgbClr val="1A24E6"/>
                </a:solidFill>
                <a:effectLst/>
                <a:latin typeface="微软雅黑" panose="020B0503020204020204" charset="-122"/>
                <a:ea typeface="微软雅黑" panose="020B0503020204020204" charset="-122"/>
              </a:rPr>
              <a:t>成就</a:t>
            </a:r>
            <a:endParaRPr lang="zh-CN" altLang="en-US" sz="3200" b="1" dirty="0">
              <a:solidFill>
                <a:srgbClr val="1A24E6"/>
              </a:solidFill>
              <a:effectLst/>
              <a:latin typeface="微软雅黑" panose="020B0503020204020204" charset="-122"/>
              <a:ea typeface="微软雅黑" panose="020B0503020204020204" charset="-122"/>
            </a:endParaRPr>
          </a:p>
        </p:txBody>
      </p:sp>
      <p:cxnSp>
        <p:nvCxnSpPr>
          <p:cNvPr id="2" name="直接箭头连接符 1"/>
          <p:cNvCxnSpPr/>
          <p:nvPr/>
        </p:nvCxnSpPr>
        <p:spPr>
          <a:xfrm flipH="1">
            <a:off x="1111250" y="1725930"/>
            <a:ext cx="4445" cy="614680"/>
          </a:xfrm>
          <a:prstGeom prst="straightConnector1">
            <a:avLst/>
          </a:prstGeom>
          <a:ln w="3810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endCxn id="123917" idx="0"/>
          </p:cNvCxnSpPr>
          <p:nvPr/>
        </p:nvCxnSpPr>
        <p:spPr>
          <a:xfrm flipH="1">
            <a:off x="1103630" y="2895600"/>
            <a:ext cx="635" cy="1155065"/>
          </a:xfrm>
          <a:prstGeom prst="straightConnector1">
            <a:avLst/>
          </a:prstGeom>
          <a:ln w="38100">
            <a:solidFill>
              <a:srgbClr val="0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23923" name="文本框 123922"/>
          <p:cNvSpPr txBox="1"/>
          <p:nvPr/>
        </p:nvSpPr>
        <p:spPr>
          <a:xfrm>
            <a:off x="1986915" y="1180465"/>
            <a:ext cx="8841105" cy="95313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a:buClr>
                <a:schemeClr val="bg1"/>
              </a:buClr>
            </a:pPr>
            <a:r>
              <a:rPr lang="zh-CN" altLang="en-US" sz="2800" b="1" dirty="0">
                <a:solidFill>
                  <a:srgbClr val="000000"/>
                </a:solidFill>
                <a:effectLst/>
                <a:latin typeface="微软雅黑" panose="020B0503020204020204" charset="-122"/>
                <a:ea typeface="微软雅黑" panose="020B0503020204020204" charset="-122"/>
              </a:rPr>
              <a:t>①美苏争霸中美国处于守势  ②第三世界国家的崛起</a:t>
            </a:r>
            <a:endParaRPr lang="zh-CN" altLang="en-US" sz="2800" b="1" dirty="0">
              <a:solidFill>
                <a:srgbClr val="000000"/>
              </a:solidFill>
              <a:effectLst/>
              <a:latin typeface="微软雅黑" panose="020B0503020204020204" charset="-122"/>
              <a:ea typeface="微软雅黑" panose="020B0503020204020204" charset="-122"/>
            </a:endParaRPr>
          </a:p>
          <a:p>
            <a:pPr>
              <a:buClr>
                <a:schemeClr val="bg1"/>
              </a:buClr>
            </a:pPr>
            <a:r>
              <a:rPr lang="zh-CN" altLang="en-US" sz="2800" b="1" dirty="0">
                <a:solidFill>
                  <a:srgbClr val="000000"/>
                </a:solidFill>
                <a:effectLst/>
                <a:latin typeface="微软雅黑" panose="020B0503020204020204" charset="-122"/>
                <a:ea typeface="微软雅黑" panose="020B0503020204020204" charset="-122"/>
              </a:rPr>
              <a:t>③中苏关系的恶化                ④中国国际地位的提高</a:t>
            </a:r>
            <a:endParaRPr lang="zh-CN" altLang="en-US" sz="2800" dirty="0">
              <a:solidFill>
                <a:srgbClr val="070707"/>
              </a:solidFill>
              <a:effectLst/>
              <a:latin typeface="微软雅黑" panose="020B0503020204020204" charset="-122"/>
              <a:ea typeface="微软雅黑" panose="020B0503020204020204" charset="-122"/>
            </a:endParaRPr>
          </a:p>
        </p:txBody>
      </p:sp>
      <p:sp>
        <p:nvSpPr>
          <p:cNvPr id="123916" name="矩形 123915"/>
          <p:cNvSpPr/>
          <p:nvPr/>
        </p:nvSpPr>
        <p:spPr>
          <a:xfrm>
            <a:off x="2019935" y="2333625"/>
            <a:ext cx="5374005" cy="521970"/>
          </a:xfrm>
          <a:prstGeom prst="rect">
            <a:avLst/>
          </a:prstGeom>
          <a:noFill/>
          <a:ln w="9525">
            <a:noFill/>
          </a:ln>
        </p:spPr>
        <p:txBody>
          <a:bodyPr wrap="square">
            <a:spAutoFit/>
          </a:bodyPr>
          <a:p>
            <a:r>
              <a:rPr lang="zh-CN" altLang="en-US" sz="2800" b="1" dirty="0">
                <a:solidFill>
                  <a:srgbClr val="000000"/>
                </a:solidFill>
                <a:effectLst/>
                <a:latin typeface="微软雅黑" panose="020B0503020204020204" charset="-122"/>
                <a:ea typeface="微软雅黑" panose="020B0503020204020204" charset="-122"/>
              </a:rPr>
              <a:t>改善与西方资本主义国家的关系</a:t>
            </a:r>
            <a:endParaRPr lang="zh-CN" altLang="en-US" sz="2800" dirty="0">
              <a:solidFill>
                <a:srgbClr val="070707"/>
              </a:solidFill>
              <a:effectLst/>
              <a:latin typeface="微软雅黑" panose="020B0503020204020204" charset="-122"/>
              <a:ea typeface="微软雅黑" panose="020B0503020204020204" charset="-122"/>
            </a:endParaRPr>
          </a:p>
        </p:txBody>
      </p:sp>
      <p:pic>
        <p:nvPicPr>
          <p:cNvPr id="123919" name="图片 123918" descr="W020050912214054536391"/>
          <p:cNvPicPr>
            <a:picLocks noChangeAspect="1"/>
          </p:cNvPicPr>
          <p:nvPr/>
        </p:nvPicPr>
        <p:blipFill>
          <a:blip r:embed="rId1"/>
          <a:stretch>
            <a:fillRect/>
          </a:stretch>
        </p:blipFill>
        <p:spPr>
          <a:xfrm>
            <a:off x="2361565" y="3185795"/>
            <a:ext cx="2640965" cy="2037080"/>
          </a:xfrm>
          <a:prstGeom prst="rect">
            <a:avLst/>
          </a:prstGeom>
          <a:noFill/>
          <a:ln w="9525">
            <a:noFill/>
          </a:ln>
        </p:spPr>
      </p:pic>
      <p:pic>
        <p:nvPicPr>
          <p:cNvPr id="123920" name="图片 123919" descr="2007228105132904"/>
          <p:cNvPicPr>
            <a:picLocks noChangeAspect="1"/>
          </p:cNvPicPr>
          <p:nvPr/>
        </p:nvPicPr>
        <p:blipFill>
          <a:blip r:embed="rId2"/>
          <a:stretch>
            <a:fillRect/>
          </a:stretch>
        </p:blipFill>
        <p:spPr>
          <a:xfrm>
            <a:off x="5525135" y="3185795"/>
            <a:ext cx="2951480" cy="2089150"/>
          </a:xfrm>
          <a:prstGeom prst="rect">
            <a:avLst/>
          </a:prstGeom>
          <a:noFill/>
          <a:ln w="9525">
            <a:noFill/>
          </a:ln>
        </p:spPr>
      </p:pic>
      <p:pic>
        <p:nvPicPr>
          <p:cNvPr id="123921" name="图片 123920" descr="2007213123554472"/>
          <p:cNvPicPr>
            <a:picLocks noChangeAspect="1"/>
          </p:cNvPicPr>
          <p:nvPr/>
        </p:nvPicPr>
        <p:blipFill>
          <a:blip r:embed="rId3"/>
          <a:stretch>
            <a:fillRect/>
          </a:stretch>
        </p:blipFill>
        <p:spPr>
          <a:xfrm>
            <a:off x="8786495" y="3159760"/>
            <a:ext cx="2881630" cy="2095500"/>
          </a:xfrm>
          <a:prstGeom prst="rect">
            <a:avLst/>
          </a:prstGeom>
          <a:noFill/>
          <a:ln w="9525">
            <a:noFill/>
          </a:ln>
        </p:spPr>
      </p:pic>
      <p:sp>
        <p:nvSpPr>
          <p:cNvPr id="5" name="文本框 4"/>
          <p:cNvSpPr txBox="1"/>
          <p:nvPr/>
        </p:nvSpPr>
        <p:spPr>
          <a:xfrm>
            <a:off x="1897380" y="5351145"/>
            <a:ext cx="3383280" cy="52197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2800" b="1" dirty="0">
                <a:solidFill>
                  <a:srgbClr val="000000"/>
                </a:solidFill>
                <a:effectLst/>
                <a:latin typeface="微软雅黑" panose="020B0503020204020204" charset="-122"/>
                <a:ea typeface="微软雅黑" panose="020B0503020204020204" charset="-122"/>
                <a:sym typeface="+mn-ea"/>
              </a:rPr>
              <a:t>恢复联合国合法席位</a:t>
            </a:r>
            <a:endParaRPr lang="zh-CN" altLang="en-US" sz="2800" b="1" dirty="0">
              <a:solidFill>
                <a:srgbClr val="000000"/>
              </a:solidFill>
              <a:effectLst/>
              <a:latin typeface="微软雅黑" panose="020B0503020204020204" charset="-122"/>
              <a:ea typeface="微软雅黑" panose="020B0503020204020204" charset="-122"/>
              <a:sym typeface="+mn-ea"/>
            </a:endParaRPr>
          </a:p>
        </p:txBody>
      </p:sp>
      <p:sp>
        <p:nvSpPr>
          <p:cNvPr id="6" name="文本框 5"/>
          <p:cNvSpPr txBox="1"/>
          <p:nvPr/>
        </p:nvSpPr>
        <p:spPr>
          <a:xfrm>
            <a:off x="5525135" y="5368290"/>
            <a:ext cx="2685415" cy="52197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2800" b="1" dirty="0">
                <a:solidFill>
                  <a:srgbClr val="000000"/>
                </a:solidFill>
                <a:effectLst/>
                <a:latin typeface="微软雅黑" panose="020B0503020204020204" charset="-122"/>
                <a:ea typeface="微软雅黑" panose="020B0503020204020204" charset="-122"/>
                <a:sym typeface="+mn-ea"/>
              </a:rPr>
              <a:t>中美关系正常化</a:t>
            </a:r>
            <a:endParaRPr lang="zh-CN" altLang="en-US" sz="2800" b="1" dirty="0">
              <a:solidFill>
                <a:srgbClr val="000000"/>
              </a:solidFill>
              <a:effectLst/>
              <a:latin typeface="微软雅黑" panose="020B0503020204020204" charset="-122"/>
              <a:ea typeface="微软雅黑" panose="020B0503020204020204" charset="-122"/>
              <a:sym typeface="+mn-ea"/>
            </a:endParaRPr>
          </a:p>
        </p:txBody>
      </p:sp>
      <p:sp>
        <p:nvSpPr>
          <p:cNvPr id="7" name="文本框 6"/>
          <p:cNvSpPr txBox="1"/>
          <p:nvPr/>
        </p:nvSpPr>
        <p:spPr>
          <a:xfrm>
            <a:off x="8982710" y="5368290"/>
            <a:ext cx="2685415" cy="52197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2800" b="1" dirty="0">
                <a:solidFill>
                  <a:srgbClr val="000000"/>
                </a:solidFill>
                <a:effectLst/>
                <a:latin typeface="微软雅黑" panose="020B0503020204020204" charset="-122"/>
                <a:ea typeface="微软雅黑" panose="020B0503020204020204" charset="-122"/>
                <a:sym typeface="+mn-ea"/>
              </a:rPr>
              <a:t>中日邦交正常化</a:t>
            </a:r>
            <a:endParaRPr lang="zh-CN" altLang="en-US" sz="2800" b="1" dirty="0">
              <a:solidFill>
                <a:srgbClr val="000000"/>
              </a:solidFill>
              <a:effectLst/>
              <a:latin typeface="微软雅黑" panose="020B0503020204020204" charset="-122"/>
              <a:ea typeface="微软雅黑" panose="020B0503020204020204" charset="-122"/>
              <a:sym typeface="+mn-ea"/>
            </a:endParaRPr>
          </a:p>
        </p:txBody>
      </p:sp>
      <p:sp>
        <p:nvSpPr>
          <p:cNvPr id="123907" name="矩形 123906"/>
          <p:cNvSpPr/>
          <p:nvPr/>
        </p:nvSpPr>
        <p:spPr>
          <a:xfrm>
            <a:off x="630555" y="1332865"/>
            <a:ext cx="1007745" cy="583565"/>
          </a:xfrm>
          <a:prstGeom prst="rect">
            <a:avLst/>
          </a:prstGeom>
          <a:solidFill>
            <a:schemeClr val="bg1"/>
          </a:solidFill>
          <a:ln w="28575" cap="flat" cmpd="sng">
            <a:solidFill>
              <a:srgbClr val="000000"/>
            </a:solidFill>
            <a:prstDash val="solid"/>
            <a:miter/>
            <a:headEnd type="none" w="med" len="med"/>
            <a:tailEnd type="none" w="med" len="med"/>
          </a:ln>
        </p:spPr>
        <p:txBody>
          <a:bodyPr wrap="square">
            <a:spAutoFit/>
            <a:scene3d>
              <a:camera prst="orthographicFront"/>
              <a:lightRig rig="soft" dir="t">
                <a:rot lat="0" lon="0" rev="15600000"/>
              </a:lightRig>
            </a:scene3d>
            <a:sp3d extrusionH="57150" prstMaterial="softEdge">
              <a:bevelT w="25400" h="38100"/>
            </a:sp3d>
          </a:bodyPr>
          <a:p>
            <a:pPr>
              <a:spcBef>
                <a:spcPct val="20000"/>
              </a:spcBef>
            </a:pPr>
            <a:r>
              <a:rPr lang="zh-CN" altLang="en-US" sz="3200" b="1" dirty="0">
                <a:solidFill>
                  <a:srgbClr val="1A24E6"/>
                </a:solidFill>
                <a:effectLst/>
                <a:latin typeface="微软雅黑" panose="020B0503020204020204" charset="-122"/>
                <a:ea typeface="微软雅黑" panose="020B0503020204020204" charset="-122"/>
              </a:rPr>
              <a:t>形势</a:t>
            </a:r>
            <a:endParaRPr lang="zh-CN" altLang="en-US" sz="3200" b="1" dirty="0">
              <a:solidFill>
                <a:srgbClr val="1A24E6"/>
              </a:solidFill>
              <a:effectLst/>
              <a:latin typeface="微软雅黑" panose="020B0503020204020204" charset="-122"/>
              <a:ea typeface="微软雅黑" panose="020B0503020204020204" charset="-122"/>
            </a:endParaRPr>
          </a:p>
        </p:txBody>
      </p:sp>
      <p:sp>
        <p:nvSpPr>
          <p:cNvPr id="8" name="右箭头 7"/>
          <p:cNvSpPr/>
          <p:nvPr/>
        </p:nvSpPr>
        <p:spPr>
          <a:xfrm>
            <a:off x="1659890" y="1541780"/>
            <a:ext cx="323850" cy="255905"/>
          </a:xfrm>
          <a:prstGeom prst="rightArrow">
            <a:avLst/>
          </a:prstGeom>
          <a:solidFill>
            <a:schemeClr val="accent2"/>
          </a:solidFill>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1638300" y="2475865"/>
            <a:ext cx="323850" cy="255905"/>
          </a:xfrm>
          <a:prstGeom prst="rightArrow">
            <a:avLst/>
          </a:prstGeom>
          <a:solidFill>
            <a:schemeClr val="accent2"/>
          </a:solidFill>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1663065" y="4214495"/>
            <a:ext cx="323850" cy="255905"/>
          </a:xfrm>
          <a:prstGeom prst="rightArrow">
            <a:avLst/>
          </a:prstGeom>
          <a:solidFill>
            <a:schemeClr val="accent2"/>
          </a:solidFill>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3923"/>
                                        </p:tgtEl>
                                        <p:attrNameLst>
                                          <p:attrName>style.visibility</p:attrName>
                                        </p:attrNameLst>
                                      </p:cBhvr>
                                      <p:to>
                                        <p:strVal val="visible"/>
                                      </p:to>
                                    </p:set>
                                    <p:animEffect transition="in" filter="fade">
                                      <p:cBhvr>
                                        <p:cTn id="11" dur="500"/>
                                        <p:tgtEl>
                                          <p:spTgt spid="1239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3916"/>
                                        </p:tgtEl>
                                        <p:attrNameLst>
                                          <p:attrName>style.visibility</p:attrName>
                                        </p:attrNameLst>
                                      </p:cBhvr>
                                      <p:to>
                                        <p:strVal val="visible"/>
                                      </p:to>
                                    </p:set>
                                    <p:animEffect transition="in" filter="fade">
                                      <p:cBhvr>
                                        <p:cTn id="20" dur="500"/>
                                        <p:tgtEl>
                                          <p:spTgt spid="1239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23919"/>
                                        </p:tgtEl>
                                        <p:attrNameLst>
                                          <p:attrName>style.visibility</p:attrName>
                                        </p:attrNameLst>
                                      </p:cBhvr>
                                      <p:to>
                                        <p:strVal val="visible"/>
                                      </p:to>
                                    </p:set>
                                    <p:anim calcmode="lin" valueType="num">
                                      <p:cBhvr>
                                        <p:cTn id="30" dur="1000" fill="hold"/>
                                        <p:tgtEl>
                                          <p:spTgt spid="123919"/>
                                        </p:tgtEl>
                                        <p:attrNameLst>
                                          <p:attrName>ppt_w</p:attrName>
                                        </p:attrNameLst>
                                      </p:cBhvr>
                                      <p:tavLst>
                                        <p:tav tm="0">
                                          <p:val>
                                            <p:fltVal val="0"/>
                                          </p:val>
                                        </p:tav>
                                        <p:tav tm="100000">
                                          <p:val>
                                            <p:strVal val="#ppt_w"/>
                                          </p:val>
                                        </p:tav>
                                      </p:tavLst>
                                    </p:anim>
                                    <p:anim calcmode="lin" valueType="num">
                                      <p:cBhvr>
                                        <p:cTn id="31" dur="1000" fill="hold"/>
                                        <p:tgtEl>
                                          <p:spTgt spid="123919"/>
                                        </p:tgtEl>
                                        <p:attrNameLst>
                                          <p:attrName>ppt_h</p:attrName>
                                        </p:attrNameLst>
                                      </p:cBhvr>
                                      <p:tavLst>
                                        <p:tav tm="0">
                                          <p:val>
                                            <p:fltVal val="0"/>
                                          </p:val>
                                        </p:tav>
                                        <p:tav tm="100000">
                                          <p:val>
                                            <p:strVal val="#ppt_h"/>
                                          </p:val>
                                        </p:tav>
                                      </p:tavLst>
                                    </p:anim>
                                    <p:anim calcmode="lin" valueType="num">
                                      <p:cBhvr>
                                        <p:cTn id="32" dur="1000" fill="hold"/>
                                        <p:tgtEl>
                                          <p:spTgt spid="1239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2391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23920"/>
                                        </p:tgtEl>
                                        <p:attrNameLst>
                                          <p:attrName>style.visibility</p:attrName>
                                        </p:attrNameLst>
                                      </p:cBhvr>
                                      <p:to>
                                        <p:strVal val="visible"/>
                                      </p:to>
                                    </p:set>
                                    <p:anim calcmode="lin" valueType="num">
                                      <p:cBhvr>
                                        <p:cTn id="36" dur="1000" fill="hold"/>
                                        <p:tgtEl>
                                          <p:spTgt spid="123920"/>
                                        </p:tgtEl>
                                        <p:attrNameLst>
                                          <p:attrName>ppt_w</p:attrName>
                                        </p:attrNameLst>
                                      </p:cBhvr>
                                      <p:tavLst>
                                        <p:tav tm="0">
                                          <p:val>
                                            <p:fltVal val="0"/>
                                          </p:val>
                                        </p:tav>
                                        <p:tav tm="100000">
                                          <p:val>
                                            <p:strVal val="#ppt_w"/>
                                          </p:val>
                                        </p:tav>
                                      </p:tavLst>
                                    </p:anim>
                                    <p:anim calcmode="lin" valueType="num">
                                      <p:cBhvr>
                                        <p:cTn id="37" dur="1000" fill="hold"/>
                                        <p:tgtEl>
                                          <p:spTgt spid="123920"/>
                                        </p:tgtEl>
                                        <p:attrNameLst>
                                          <p:attrName>ppt_h</p:attrName>
                                        </p:attrNameLst>
                                      </p:cBhvr>
                                      <p:tavLst>
                                        <p:tav tm="0">
                                          <p:val>
                                            <p:fltVal val="0"/>
                                          </p:val>
                                        </p:tav>
                                        <p:tav tm="100000">
                                          <p:val>
                                            <p:strVal val="#ppt_h"/>
                                          </p:val>
                                        </p:tav>
                                      </p:tavLst>
                                    </p:anim>
                                    <p:anim calcmode="lin" valueType="num">
                                      <p:cBhvr>
                                        <p:cTn id="38" dur="1000" fill="hold"/>
                                        <p:tgtEl>
                                          <p:spTgt spid="12392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2392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0"/>
                                  </p:stCondLst>
                                  <p:childTnLst>
                                    <p:set>
                                      <p:cBhvr>
                                        <p:cTn id="41" dur="1" fill="hold">
                                          <p:stCondLst>
                                            <p:cond delay="0"/>
                                          </p:stCondLst>
                                        </p:cTn>
                                        <p:tgtEl>
                                          <p:spTgt spid="123921"/>
                                        </p:tgtEl>
                                        <p:attrNameLst>
                                          <p:attrName>style.visibility</p:attrName>
                                        </p:attrNameLst>
                                      </p:cBhvr>
                                      <p:to>
                                        <p:strVal val="visible"/>
                                      </p:to>
                                    </p:set>
                                    <p:anim calcmode="lin" valueType="num">
                                      <p:cBhvr>
                                        <p:cTn id="42" dur="1000" fill="hold"/>
                                        <p:tgtEl>
                                          <p:spTgt spid="123921"/>
                                        </p:tgtEl>
                                        <p:attrNameLst>
                                          <p:attrName>ppt_w</p:attrName>
                                        </p:attrNameLst>
                                      </p:cBhvr>
                                      <p:tavLst>
                                        <p:tav tm="0">
                                          <p:val>
                                            <p:fltVal val="0"/>
                                          </p:val>
                                        </p:tav>
                                        <p:tav tm="100000">
                                          <p:val>
                                            <p:strVal val="#ppt_w"/>
                                          </p:val>
                                        </p:tav>
                                      </p:tavLst>
                                    </p:anim>
                                    <p:anim calcmode="lin" valueType="num">
                                      <p:cBhvr>
                                        <p:cTn id="43" dur="1000" fill="hold"/>
                                        <p:tgtEl>
                                          <p:spTgt spid="123921"/>
                                        </p:tgtEl>
                                        <p:attrNameLst>
                                          <p:attrName>ppt_h</p:attrName>
                                        </p:attrNameLst>
                                      </p:cBhvr>
                                      <p:tavLst>
                                        <p:tav tm="0">
                                          <p:val>
                                            <p:fltVal val="0"/>
                                          </p:val>
                                        </p:tav>
                                        <p:tav tm="100000">
                                          <p:val>
                                            <p:strVal val="#ppt_h"/>
                                          </p:val>
                                        </p:tav>
                                      </p:tavLst>
                                    </p:anim>
                                    <p:anim calcmode="lin" valueType="num">
                                      <p:cBhvr>
                                        <p:cTn id="44" dur="1000" fill="hold"/>
                                        <p:tgtEl>
                                          <p:spTgt spid="12392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39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500"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anim calcmode="lin" valueType="num">
                                      <p:cBhvr>
                                        <p:cTn id="51" dur="500" fill="hold"/>
                                        <p:tgtEl>
                                          <p:spTgt spid="5"/>
                                        </p:tgtEl>
                                        <p:attrNameLst>
                                          <p:attrName>ppt_x</p:attrName>
                                        </p:attrNameLst>
                                      </p:cBhvr>
                                      <p:tavLst>
                                        <p:tav tm="0">
                                          <p:val>
                                            <p:strVal val="#ppt_x"/>
                                          </p:val>
                                        </p:tav>
                                        <p:tav tm="100000">
                                          <p:val>
                                            <p:strVal val="#ppt_x"/>
                                          </p:val>
                                        </p:tav>
                                      </p:tavLst>
                                    </p:anim>
                                    <p:anim calcmode="lin" valueType="num">
                                      <p:cBhvr>
                                        <p:cTn id="52" dur="500" fill="hold"/>
                                        <p:tgtEl>
                                          <p:spTgt spid="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500"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anim calcmode="lin" valueType="num">
                                      <p:cBhvr>
                                        <p:cTn id="56" dur="500" fill="hold"/>
                                        <p:tgtEl>
                                          <p:spTgt spid="6"/>
                                        </p:tgtEl>
                                        <p:attrNameLst>
                                          <p:attrName>ppt_x</p:attrName>
                                        </p:attrNameLst>
                                      </p:cBhvr>
                                      <p:tavLst>
                                        <p:tav tm="0">
                                          <p:val>
                                            <p:strVal val="#ppt_x"/>
                                          </p:val>
                                        </p:tav>
                                        <p:tav tm="100000">
                                          <p:val>
                                            <p:strVal val="#ppt_x"/>
                                          </p:val>
                                        </p:tav>
                                      </p:tavLst>
                                    </p:anim>
                                    <p:anim calcmode="lin" valueType="num">
                                      <p:cBhvr>
                                        <p:cTn id="57" dur="5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500"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anim calcmode="lin" valueType="num">
                                      <p:cBhvr>
                                        <p:cTn id="61" dur="500" fill="hold"/>
                                        <p:tgtEl>
                                          <p:spTgt spid="7"/>
                                        </p:tgtEl>
                                        <p:attrNameLst>
                                          <p:attrName>ppt_x</p:attrName>
                                        </p:attrNameLst>
                                      </p:cBhvr>
                                      <p:tavLst>
                                        <p:tav tm="0">
                                          <p:val>
                                            <p:strVal val="#ppt_x"/>
                                          </p:val>
                                        </p:tav>
                                        <p:tav tm="100000">
                                          <p:val>
                                            <p:strVal val="#ppt_x"/>
                                          </p:val>
                                        </p:tav>
                                      </p:tavLst>
                                    </p:anim>
                                    <p:anim calcmode="lin" valueType="num">
                                      <p:cBhvr>
                                        <p:cTn id="6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3" grpId="0"/>
      <p:bldP spid="123916" grpId="0"/>
      <p:bldP spid="8" grpId="0" bldLvl="0" animBg="1"/>
      <p:bldP spid="9" grpId="0" bldLvl="0" animBg="1"/>
      <p:bldP spid="10" grpId="0" bldLvl="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638175" y="4881245"/>
            <a:ext cx="789940"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 name="矩形 2"/>
          <p:cNvSpPr/>
          <p:nvPr/>
        </p:nvSpPr>
        <p:spPr>
          <a:xfrm>
            <a:off x="570548" y="695960"/>
            <a:ext cx="11050588" cy="5435600"/>
          </a:xfrm>
          <a:prstGeom prst="rect">
            <a:avLst/>
          </a:prstGeom>
        </p:spPr>
        <p:txBody>
          <a:bodyPr lIns="121898" tIns="60948" rIns="121898" bIns="60948">
            <a:spAutoFit/>
          </a:bodyPr>
          <a:p>
            <a:pPr marL="0" marR="0" lvl="0" indent="0" algn="just" defTabSz="1218565" rtl="0" eaLnBrk="1" fontAlgn="auto" latinLnBrk="0" hangingPunct="1">
              <a:lnSpc>
                <a:spcPct val="120000"/>
              </a:lnSpc>
              <a:spcBef>
                <a:spcPts val="0"/>
              </a:spcBef>
              <a:spcAft>
                <a:spcPts val="0"/>
              </a:spcAft>
              <a:buClrTx/>
              <a:buSzTx/>
              <a:buFontTx/>
              <a:buNone/>
              <a:defRPr/>
            </a:pP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1.(2015·</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安徽文综，</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18)</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联合国大会关于</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恢复中国在联合国的合法席位</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议案表决通过后，美国驻联合国首席代表布什感叹：</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任何人都不能回避这样一个事实</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虽然这可能是令人不快的，刚刚投票的结果实际上确实代表着绝大多数联合国会员国的看法。</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由此可见（    ）</a:t>
            </a:r>
            <a:endPar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1218565" rtl="0" eaLnBrk="1" fontAlgn="auto" latinLnBrk="0" hangingPunct="1">
              <a:lnSpc>
                <a:spcPct val="120000"/>
              </a:lnSpc>
              <a:spcBef>
                <a:spcPts val="0"/>
              </a:spcBef>
              <a:spcAft>
                <a:spcPts val="0"/>
              </a:spcAft>
              <a:buClrTx/>
              <a:buSzTx/>
              <a:buFontTx/>
              <a:buNone/>
              <a:defRPr/>
            </a:pP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西方的</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冷战</a:t>
            </a: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政策彻底破产</a:t>
            </a:r>
            <a:endPar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1218565" rtl="0" eaLnBrk="1" fontAlgn="auto" latinLnBrk="0" hangingPunct="1">
              <a:lnSpc>
                <a:spcPct val="120000"/>
              </a:lnSpc>
              <a:spcBef>
                <a:spcPts val="0"/>
              </a:spcBef>
              <a:spcAft>
                <a:spcPts val="0"/>
              </a:spcAft>
              <a:buClrTx/>
              <a:buSzTx/>
              <a:buFontTx/>
              <a:buNone/>
              <a:defRPr/>
            </a:pP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B.</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中美两国关系已经实现了正常化</a:t>
            </a:r>
            <a:endPar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just" defTabSz="1218565" rtl="0" eaLnBrk="1" fontAlgn="auto" latinLnBrk="0" hangingPunct="1">
              <a:lnSpc>
                <a:spcPct val="120000"/>
              </a:lnSpc>
              <a:spcBef>
                <a:spcPts val="0"/>
              </a:spcBef>
              <a:spcAft>
                <a:spcPts val="0"/>
              </a:spcAft>
              <a:buClrTx/>
              <a:buSzTx/>
              <a:buFontTx/>
              <a:buNone/>
              <a:defRPr/>
            </a:pP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C.</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大多数联合国会员国反对美国</a:t>
            </a:r>
            <a:endPar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1218565" rtl="0" eaLnBrk="1" fontAlgn="auto" latinLnBrk="0" hangingPunct="1">
              <a:lnSpc>
                <a:spcPct val="120000"/>
              </a:lnSpc>
              <a:spcBef>
                <a:spcPts val="0"/>
              </a:spcBef>
              <a:spcAft>
                <a:spcPts val="0"/>
              </a:spcAft>
              <a:buClrTx/>
              <a:buSzTx/>
              <a:buFontTx/>
              <a:buNone/>
              <a:defRPr/>
            </a:pPr>
            <a:r>
              <a:rPr kumimoji="0" lang="en-US"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D.</a:t>
            </a:r>
            <a:r>
              <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国际社会需要中国发挥应有作用</a:t>
            </a:r>
            <a:endParaRPr kumimoji="0" lang="zh-CN" altLang="zh-CN" sz="3200" b="1" i="0" u="none" strike="noStrike" kern="1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776855" y="1270"/>
            <a:ext cx="6511925" cy="737235"/>
          </a:xfrm>
          <a:prstGeom prst="rect">
            <a:avLst/>
          </a:prstGeom>
          <a:noFill/>
        </p:spPr>
        <p:txBody>
          <a:bodyPr wrap="square" rtlCol="0" anchor="t">
            <a:spAutoFit/>
          </a:bodyPr>
          <a:p>
            <a:pPr algn="just" defTabSz="1218565">
              <a:lnSpc>
                <a:spcPct val="150000"/>
              </a:lnSpc>
              <a:spcBef>
                <a:spcPts val="0"/>
              </a:spcBef>
              <a:spcAft>
                <a:spcPts val="0"/>
              </a:spcAft>
              <a:buClrTx/>
              <a:buSzTx/>
              <a:buFontTx/>
              <a:defRPr/>
            </a:pPr>
            <a:r>
              <a:rPr lang="zh-CN" altLang="zh-CN" sz="2800" b="1" kern="100" noProof="0" dirty="0">
                <a:ln>
                  <a:noFill/>
                </a:ln>
                <a:solidFill>
                  <a:srgbClr val="0000FF"/>
                </a:solidFill>
                <a:effectLst/>
                <a:uLnTx/>
                <a:uFillTx/>
                <a:latin typeface="Times New Roman" panose="02020603050405020304"/>
                <a:ea typeface="华文细黑"/>
                <a:cs typeface="Times New Roman" panose="02020603050405020304"/>
                <a:sym typeface="+mn-ea"/>
              </a:rPr>
              <a:t>命题点：中国恢复在联合国的合法席位</a:t>
            </a: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 name="表格 24"/>
          <p:cNvGraphicFramePr/>
          <p:nvPr/>
        </p:nvGraphicFramePr>
        <p:xfrm>
          <a:off x="551180" y="854710"/>
          <a:ext cx="11153792" cy="5405120"/>
        </p:xfrm>
        <a:graphic>
          <a:graphicData uri="http://schemas.openxmlformats.org/drawingml/2006/table">
            <a:tbl>
              <a:tblPr firstRow="1" bandRow="1">
                <a:tableStyleId>{5940675A-B579-460E-94D1-54222C63F5DA}</a:tableStyleId>
              </a:tblPr>
              <a:tblGrid>
                <a:gridCol w="1289050"/>
                <a:gridCol w="2230120"/>
                <a:gridCol w="3853815"/>
                <a:gridCol w="3780807"/>
              </a:tblGrid>
              <a:tr h="487680">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阶段</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世界格局</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考纲考点</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algn="ctr">
                        <a:buNone/>
                      </a:pPr>
                      <a:r>
                        <a:rPr lang="zh-CN" altLang="en-US" sz="2600" b="1">
                          <a:solidFill>
                            <a:srgbClr val="000000"/>
                          </a:solidFill>
                          <a:effectLst/>
                          <a:latin typeface="黑体" panose="02010609060101010101" pitchFamily="49" charset="-122"/>
                          <a:ea typeface="黑体" panose="02010609060101010101" pitchFamily="49" charset="-122"/>
                        </a:rPr>
                        <a:t>考点分解</a:t>
                      </a:r>
                      <a:endParaRPr lang="zh-CN" altLang="en-US" sz="2600" b="1">
                        <a:solidFill>
                          <a:srgbClr val="000000"/>
                        </a:solidFill>
                        <a:effectLst/>
                        <a:latin typeface="黑体" panose="02010609060101010101" pitchFamily="49" charset="-122"/>
                        <a:ea typeface="黑体" panose="02010609060101010101" pitchFamily="49"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381000">
                <a:tc>
                  <a:txBody>
                    <a:bodyPr/>
                    <a:p>
                      <a:pPr marL="0" indent="331470">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11430">
                        <a:buNone/>
                      </a:pPr>
                      <a:r>
                        <a:rPr lang="zh-CN" altLang="en-US" sz="2600">
                          <a:solidFill>
                            <a:srgbClr val="000000"/>
                          </a:solidFill>
                          <a:effectLst/>
                          <a:latin typeface="微软雅黑" panose="020B0503020204020204" charset="-122"/>
                          <a:ea typeface="微软雅黑" panose="020B0503020204020204" charset="-122"/>
                          <a:sym typeface="+mn-ea"/>
                        </a:rPr>
                        <a:t>两大阵营对抗</a:t>
                      </a:r>
                      <a:endParaRPr lang="zh-CN" altLang="en-US" sz="2600">
                        <a:solidFill>
                          <a:srgbClr val="000000"/>
                        </a:solidFill>
                        <a:effectLst/>
                        <a:latin typeface="微软雅黑" panose="020B0503020204020204" charset="-122"/>
                        <a:ea typeface="微软雅黑" panose="020B0503020204020204" charset="-122"/>
                        <a:sym typeface="+mn-ea"/>
                      </a:endParaRPr>
                    </a:p>
                    <a:p>
                      <a:pPr marL="0" indent="11430">
                        <a:buNone/>
                      </a:pPr>
                      <a:r>
                        <a:rPr lang="zh-CN" altLang="en-US" sz="2600">
                          <a:solidFill>
                            <a:srgbClr val="000000"/>
                          </a:solidFill>
                          <a:effectLst/>
                          <a:latin typeface="微软雅黑" panose="020B0503020204020204" charset="-122"/>
                          <a:ea typeface="微软雅黑" panose="020B0503020204020204" charset="-122"/>
                          <a:sym typeface="+mn-ea"/>
                        </a:rPr>
                        <a:t>两极格局形成</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31470">
                        <a:buNone/>
                      </a:pPr>
                      <a:r>
                        <a:rPr lang="zh-CN" altLang="en-US" sz="2600" b="1">
                          <a:solidFill>
                            <a:srgbClr val="C00000"/>
                          </a:solidFill>
                          <a:effectLst/>
                          <a:latin typeface="微软雅黑" panose="020B0503020204020204" charset="-122"/>
                          <a:ea typeface="微软雅黑" panose="020B0503020204020204" charset="-122"/>
                          <a:sym typeface="+mn-ea"/>
                        </a:rPr>
                        <a:t>考点一</a:t>
                      </a:r>
                      <a:r>
                        <a:rPr lang="zh-CN" altLang="en-US" sz="2600" b="1">
                          <a:solidFill>
                            <a:schemeClr val="accent4"/>
                          </a:solidFill>
                          <a:effectLst/>
                          <a:latin typeface="微软雅黑" panose="020B0503020204020204" charset="-122"/>
                          <a:ea typeface="微软雅黑" panose="020B0503020204020204" charset="-122"/>
                          <a:sym typeface="+mn-ea"/>
                        </a:rPr>
                        <a:t>  </a:t>
                      </a:r>
                      <a:r>
                        <a:rPr lang="zh-CN" altLang="en-US" sz="2600" b="1">
                          <a:solidFill>
                            <a:srgbClr val="070707"/>
                          </a:solidFill>
                          <a:effectLst/>
                          <a:latin typeface="微软雅黑" panose="020B0503020204020204" charset="-122"/>
                          <a:ea typeface="微软雅黑" panose="020B0503020204020204" charset="-122"/>
                          <a:sym typeface="+mn-ea"/>
                        </a:rPr>
                        <a:t>新中国建立初期的重大外交活动与和平共处五项原则</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70815" indent="-952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外交活动：背景</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政策</a:t>
                      </a:r>
                      <a:r>
                        <a:rPr lang="en-US"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方针</a:t>
                      </a:r>
                      <a:r>
                        <a:rPr lang="en-US"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成就</a:t>
                      </a:r>
                      <a:endParaRPr lang="zh-CN" altLang="en-US" sz="2600">
                        <a:solidFill>
                          <a:srgbClr val="000000"/>
                        </a:solidFill>
                        <a:effectLst/>
                        <a:latin typeface="微软雅黑" panose="020B0503020204020204" charset="-122"/>
                        <a:ea typeface="微软雅黑" panose="020B0503020204020204" charset="-122"/>
                        <a:sym typeface="+mn-ea"/>
                      </a:endParaRPr>
                    </a:p>
                    <a:p>
                      <a:pPr marL="170815" indent="-952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和平共处五项原则：背景</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过程</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内容</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意义</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381000">
                <a:tc rowSpan="2">
                  <a:txBody>
                    <a:bodyPr/>
                    <a:p>
                      <a:pPr marL="0" indent="303530">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rowSpan="2">
                  <a:txBody>
                    <a:bodyPr/>
                    <a:p>
                      <a:pPr marL="0" indent="20955">
                        <a:buNone/>
                      </a:pPr>
                      <a:r>
                        <a:rPr lang="zh-CN" altLang="en-US" sz="2600">
                          <a:solidFill>
                            <a:srgbClr val="000000"/>
                          </a:solidFill>
                          <a:latin typeface="微软雅黑" panose="020B0503020204020204" charset="-122"/>
                          <a:ea typeface="微软雅黑" panose="020B0503020204020204" charset="-122"/>
                          <a:sym typeface="宋体" panose="02010600030101010101" pitchFamily="2" charset="-122"/>
                        </a:rPr>
                        <a:t>多极化趋势出现，冲击两极格局</a:t>
                      </a:r>
                      <a:endParaRPr lang="zh-CN" altLang="en-US" sz="2600">
                        <a:solidFill>
                          <a:srgbClr val="000000"/>
                        </a:solidFill>
                        <a:effectLst/>
                        <a:latin typeface="微软雅黑" panose="020B0503020204020204" charset="-122"/>
                        <a:ea typeface="微软雅黑" panose="020B0503020204020204" charset="-122"/>
                        <a:sym typeface="宋体" panose="02010600030101010101" pitchFamily="2" charset="-122"/>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03530">
                        <a:buNone/>
                      </a:pPr>
                      <a:r>
                        <a:rPr lang="zh-CN" altLang="en-US" sz="2600" b="1">
                          <a:solidFill>
                            <a:srgbClr val="C00000"/>
                          </a:solidFill>
                          <a:effectLst/>
                          <a:latin typeface="微软雅黑" panose="020B0503020204020204" charset="-122"/>
                          <a:ea typeface="微软雅黑" panose="020B0503020204020204" charset="-122"/>
                          <a:sym typeface="+mn-ea"/>
                        </a:rPr>
                        <a:t>考点二  </a:t>
                      </a:r>
                      <a:r>
                        <a:rPr lang="zh-CN" altLang="en-US" sz="2600" b="1">
                          <a:solidFill>
                            <a:srgbClr val="070707"/>
                          </a:solidFill>
                          <a:effectLst/>
                          <a:latin typeface="微软雅黑" panose="020B0503020204020204" charset="-122"/>
                          <a:ea typeface="微软雅黑" panose="020B0503020204020204" charset="-122"/>
                          <a:sym typeface="+mn-ea"/>
                        </a:rPr>
                        <a:t>中国恢复在联合国的合法席位</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51130" indent="0" algn="ctr">
                        <a:buNone/>
                      </a:pPr>
                      <a:r>
                        <a:rPr lang="zh-CN" altLang="en-US" sz="2600">
                          <a:solidFill>
                            <a:srgbClr val="000000"/>
                          </a:solidFill>
                          <a:effectLst/>
                          <a:latin typeface="微软雅黑" panose="020B0503020204020204" charset="-122"/>
                          <a:ea typeface="微软雅黑" panose="020B0503020204020204" charset="-122"/>
                          <a:sym typeface="+mn-ea"/>
                        </a:rPr>
                        <a:t>原因</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意义</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892810">
                <a:tc vMerge="1">
                  <a:tcPr anchor="ctr" anchorCtr="0">
                    <a:lnL w="28575">
                      <a:solidFill>
                        <a:srgbClr val="070707"/>
                      </a:solidFill>
                      <a:prstDash val="solid"/>
                    </a:lnL>
                    <a:lnR w="28575">
                      <a:solidFill>
                        <a:srgbClr val="070707"/>
                      </a:solidFill>
                      <a:prstDash val="solid"/>
                    </a:lnR>
                    <a:lnT w="28575">
                      <a:solidFill>
                        <a:schemeClr val="accent2"/>
                      </a:solidFill>
                      <a:prstDash val="solid"/>
                    </a:lnT>
                    <a:lnB w="28575">
                      <a:solidFill>
                        <a:srgbClr val="070707"/>
                      </a:solidFill>
                      <a:prstDash val="solid"/>
                    </a:lnB>
                  </a:tcPr>
                </a:tc>
                <a:tc vMerge="1">
                  <a:tcPr anchor="ctr" anchorCtr="0">
                    <a:lnL w="28575">
                      <a:solidFill>
                        <a:srgbClr val="070707"/>
                      </a:solidFill>
                      <a:prstDash val="solid"/>
                    </a:lnL>
                    <a:lnR w="28575">
                      <a:solidFill>
                        <a:srgbClr val="070707"/>
                      </a:solidFill>
                      <a:prstDash val="solid"/>
                    </a:lnR>
                    <a:lnT w="28575">
                      <a:solidFill>
                        <a:schemeClr val="accent2"/>
                      </a:solidFill>
                      <a:prstDash val="solid"/>
                    </a:lnT>
                    <a:lnB w="28575">
                      <a:solidFill>
                        <a:srgbClr val="070707"/>
                      </a:solidFill>
                      <a:prstDash val="solid"/>
                    </a:lnB>
                  </a:tcPr>
                </a:tc>
                <a:tc>
                  <a:txBody>
                    <a:bodyPr/>
                    <a:p>
                      <a:pPr marL="0" indent="303530" algn="l">
                        <a:buNone/>
                      </a:pPr>
                      <a:r>
                        <a:rPr lang="zh-CN" altLang="en-US" sz="2600" b="1">
                          <a:solidFill>
                            <a:srgbClr val="C00000"/>
                          </a:solidFill>
                          <a:effectLst/>
                          <a:latin typeface="微软雅黑" panose="020B0503020204020204" charset="-122"/>
                          <a:ea typeface="微软雅黑" panose="020B0503020204020204" charset="-122"/>
                          <a:sym typeface="+mn-ea"/>
                        </a:rPr>
                        <a:t>考点三  </a:t>
                      </a:r>
                      <a:r>
                        <a:rPr lang="zh-CN" altLang="en-US" sz="2600" b="1">
                          <a:solidFill>
                            <a:srgbClr val="070707"/>
                          </a:solidFill>
                          <a:effectLst/>
                          <a:latin typeface="微软雅黑" panose="020B0503020204020204" charset="-122"/>
                          <a:ea typeface="微软雅黑" panose="020B0503020204020204" charset="-122"/>
                          <a:sym typeface="+mn-ea"/>
                        </a:rPr>
                        <a:t>中美关系正常化和中日邦交正常化</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161290" indent="-10160" algn="ctr">
                        <a:lnSpc>
                          <a:spcPct val="120000"/>
                        </a:lnSpc>
                        <a:buNone/>
                      </a:pPr>
                      <a:r>
                        <a:rPr lang="zh-CN" altLang="en-US" sz="2600" spc="-100">
                          <a:solidFill>
                            <a:srgbClr val="000000"/>
                          </a:solidFill>
                          <a:effectLst/>
                          <a:uFillTx/>
                          <a:latin typeface="微软雅黑" panose="020B0503020204020204" charset="-122"/>
                          <a:ea typeface="微软雅黑" panose="020B0503020204020204" charset="-122"/>
                          <a:sym typeface="+mn-ea"/>
                        </a:rPr>
                        <a:t>背景</a:t>
                      </a:r>
                      <a:r>
                        <a:rPr lang="en-US" altLang="zh-CN" sz="2600" spc="-100">
                          <a:solidFill>
                            <a:srgbClr val="000000"/>
                          </a:solidFill>
                          <a:effectLst/>
                          <a:uFillTx/>
                          <a:latin typeface="微软雅黑" panose="020B0503020204020204" charset="-122"/>
                          <a:ea typeface="微软雅黑" panose="020B0503020204020204" charset="-122"/>
                          <a:sym typeface="+mn-ea"/>
                        </a:rPr>
                        <a:t>+</a:t>
                      </a:r>
                      <a:r>
                        <a:rPr lang="zh-CN" altLang="en-US" sz="2600" spc="-100">
                          <a:solidFill>
                            <a:srgbClr val="000000"/>
                          </a:solidFill>
                          <a:effectLst/>
                          <a:uFillTx/>
                          <a:latin typeface="微软雅黑" panose="020B0503020204020204" charset="-122"/>
                          <a:ea typeface="微软雅黑" panose="020B0503020204020204" charset="-122"/>
                          <a:sym typeface="+mn-ea"/>
                        </a:rPr>
                        <a:t>过程</a:t>
                      </a:r>
                      <a:r>
                        <a:rPr lang="en-US" altLang="zh-CN" sz="2600" spc="-100">
                          <a:solidFill>
                            <a:srgbClr val="000000"/>
                          </a:solidFill>
                          <a:effectLst/>
                          <a:uFillTx/>
                          <a:latin typeface="微软雅黑" panose="020B0503020204020204" charset="-122"/>
                          <a:ea typeface="微软雅黑" panose="020B0503020204020204" charset="-122"/>
                          <a:sym typeface="+mn-ea"/>
                        </a:rPr>
                        <a:t>+</a:t>
                      </a:r>
                      <a:r>
                        <a:rPr lang="zh-CN" altLang="en-US" sz="2600" spc="-100">
                          <a:solidFill>
                            <a:srgbClr val="000000"/>
                          </a:solidFill>
                          <a:effectLst/>
                          <a:uFillTx/>
                          <a:latin typeface="微软雅黑" panose="020B0503020204020204" charset="-122"/>
                          <a:ea typeface="微软雅黑" panose="020B0503020204020204" charset="-122"/>
                          <a:sym typeface="+mn-ea"/>
                        </a:rPr>
                        <a:t>影响</a:t>
                      </a:r>
                      <a:endParaRPr lang="zh-CN" altLang="en-US" sz="2600" spc="-100">
                        <a:solidFill>
                          <a:srgbClr val="000000"/>
                        </a:solidFill>
                        <a:effectLst/>
                        <a:uFillTx/>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r h="1464310">
                <a:tc>
                  <a:txBody>
                    <a:bodyPr/>
                    <a:p>
                      <a:pPr marL="0" indent="294005">
                        <a:buNone/>
                      </a:pP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0">
                        <a:buNone/>
                      </a:pPr>
                      <a:r>
                        <a:rPr lang="zh-CN" altLang="en-US" sz="2600">
                          <a:solidFill>
                            <a:srgbClr val="000000"/>
                          </a:solidFill>
                          <a:effectLst/>
                          <a:latin typeface="微软雅黑" panose="020B0503020204020204" charset="-122"/>
                          <a:ea typeface="微软雅黑" panose="020B0503020204020204" charset="-122"/>
                          <a:sym typeface="+mn-ea"/>
                        </a:rPr>
                        <a:t>两极格局瓦解，多极化趋势加强</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marL="0" indent="303530" algn="l">
                        <a:buNone/>
                      </a:pPr>
                      <a:r>
                        <a:rPr lang="zh-CN" altLang="en-US" sz="2600" b="1">
                          <a:solidFill>
                            <a:srgbClr val="C00000"/>
                          </a:solidFill>
                          <a:effectLst/>
                          <a:latin typeface="微软雅黑" panose="020B0503020204020204" charset="-122"/>
                          <a:ea typeface="微软雅黑" panose="020B0503020204020204" charset="-122"/>
                          <a:sym typeface="+mn-ea"/>
                        </a:rPr>
                        <a:t>考点四  </a:t>
                      </a:r>
                      <a:r>
                        <a:rPr lang="zh-CN" altLang="en-US" sz="2600" b="1">
                          <a:solidFill>
                            <a:srgbClr val="070707"/>
                          </a:solidFill>
                          <a:effectLst/>
                          <a:latin typeface="微软雅黑" panose="020B0503020204020204" charset="-122"/>
                          <a:ea typeface="微软雅黑" panose="020B0503020204020204" charset="-122"/>
                          <a:sym typeface="+mn-ea"/>
                        </a:rPr>
                        <a:t>改革开放以来我国在联合国和地区性国际组织中的重要外交活动</a:t>
                      </a:r>
                      <a:endParaRPr lang="zh-CN" altLang="en-US" sz="2600" b="1">
                        <a:solidFill>
                          <a:srgbClr val="070707"/>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c>
                  <a:txBody>
                    <a:bodyPr/>
                    <a:p>
                      <a:pPr indent="28575"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政策调整</a:t>
                      </a:r>
                      <a:r>
                        <a:rPr 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原因</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表现</a:t>
                      </a:r>
                      <a:endParaRPr lang="zh-CN" altLang="en-US" sz="2600">
                        <a:solidFill>
                          <a:srgbClr val="000000"/>
                        </a:solidFill>
                        <a:effectLst/>
                        <a:latin typeface="微软雅黑" panose="020B0503020204020204" charset="-122"/>
                        <a:ea typeface="微软雅黑" panose="020B0503020204020204" charset="-122"/>
                      </a:endParaRPr>
                    </a:p>
                    <a:p>
                      <a:pPr indent="0" algn="l">
                        <a:lnSpc>
                          <a:spcPct val="100000"/>
                        </a:lnSpc>
                        <a:buNone/>
                      </a:pPr>
                      <a:r>
                        <a:rPr lang="zh-CN" altLang="en-US" sz="2600">
                          <a:solidFill>
                            <a:srgbClr val="000000"/>
                          </a:solidFill>
                          <a:effectLst/>
                          <a:latin typeface="微软雅黑" panose="020B0503020204020204" charset="-122"/>
                          <a:ea typeface="微软雅黑" panose="020B0503020204020204" charset="-122"/>
                          <a:sym typeface="+mn-ea"/>
                        </a:rPr>
                        <a:t>外交成就</a:t>
                      </a:r>
                      <a:r>
                        <a:rPr 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多边外交</a:t>
                      </a:r>
                      <a:r>
                        <a:rPr lang="en-US" altLang="zh-CN" sz="2600">
                          <a:solidFill>
                            <a:srgbClr val="000000"/>
                          </a:solidFill>
                          <a:effectLst/>
                          <a:latin typeface="微软雅黑" panose="020B0503020204020204" charset="-122"/>
                          <a:ea typeface="微软雅黑" panose="020B0503020204020204" charset="-122"/>
                          <a:sym typeface="+mn-ea"/>
                        </a:rPr>
                        <a:t>+</a:t>
                      </a:r>
                      <a:r>
                        <a:rPr lang="zh-CN" altLang="en-US" sz="2600">
                          <a:solidFill>
                            <a:srgbClr val="000000"/>
                          </a:solidFill>
                          <a:effectLst/>
                          <a:latin typeface="微软雅黑" panose="020B0503020204020204" charset="-122"/>
                          <a:ea typeface="微软雅黑" panose="020B0503020204020204" charset="-122"/>
                          <a:sym typeface="+mn-ea"/>
                        </a:rPr>
                        <a:t>区域合作</a:t>
                      </a:r>
                      <a:endParaRPr lang="zh-CN" altLang="en-US" sz="2600">
                        <a:solidFill>
                          <a:srgbClr val="000000"/>
                        </a:solidFill>
                        <a:effectLst/>
                        <a:latin typeface="微软雅黑" panose="020B0503020204020204" charset="-122"/>
                        <a:ea typeface="微软雅黑" panose="020B0503020204020204" charset="-122"/>
                        <a:sym typeface="+mn-ea"/>
                      </a:endParaRPr>
                    </a:p>
                  </a:txBody>
                  <a:tcPr anchor="ctr" anchorCtr="0">
                    <a:lnL w="28575">
                      <a:solidFill>
                        <a:srgbClr val="070707"/>
                      </a:solidFill>
                      <a:prstDash val="solid"/>
                    </a:lnL>
                    <a:lnR w="28575">
                      <a:solidFill>
                        <a:srgbClr val="070707"/>
                      </a:solidFill>
                      <a:prstDash val="solid"/>
                    </a:lnR>
                    <a:lnT w="28575">
                      <a:solidFill>
                        <a:srgbClr val="070707"/>
                      </a:solidFill>
                      <a:prstDash val="solid"/>
                    </a:lnT>
                    <a:lnB w="28575">
                      <a:solidFill>
                        <a:srgbClr val="070707"/>
                      </a:solidFill>
                      <a:prstDash val="solid"/>
                    </a:lnB>
                  </a:tcPr>
                </a:tc>
              </a:tr>
            </a:tbl>
          </a:graphicData>
        </a:graphic>
      </p:graphicFrame>
      <p:grpSp>
        <p:nvGrpSpPr>
          <p:cNvPr id="4" name="组合 3"/>
          <p:cNvGrpSpPr/>
          <p:nvPr/>
        </p:nvGrpSpPr>
        <p:grpSpPr>
          <a:xfrm>
            <a:off x="570865" y="1576070"/>
            <a:ext cx="1252855" cy="758568"/>
            <a:chOff x="7464" y="9811"/>
            <a:chExt cx="1973" cy="1181"/>
          </a:xfrm>
        </p:grpSpPr>
        <p:sp>
          <p:nvSpPr>
            <p:cNvPr id="10" name="文本框 9"/>
            <p:cNvSpPr txBox="1"/>
            <p:nvPr/>
          </p:nvSpPr>
          <p:spPr>
            <a:xfrm>
              <a:off x="7464" y="10467"/>
              <a:ext cx="1973" cy="525"/>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rPr>
                <a:t>走向成熟</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9" name="文本框 8"/>
            <p:cNvSpPr txBox="1"/>
            <p:nvPr/>
          </p:nvSpPr>
          <p:spPr>
            <a:xfrm>
              <a:off x="7464" y="9811"/>
              <a:ext cx="1973" cy="640"/>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en-US" altLang="zh-CN" sz="2600">
                  <a:solidFill>
                    <a:srgbClr val="000000"/>
                  </a:solidFill>
                  <a:effectLst/>
                  <a:latin typeface="微软雅黑" panose="020B0503020204020204" charset="-122"/>
                  <a:ea typeface="微软雅黑" panose="020B0503020204020204" charset="-122"/>
                </a:rPr>
                <a:t>50</a:t>
              </a:r>
              <a:r>
                <a:rPr lang="zh-CN" altLang="en-US" sz="2600">
                  <a:solidFill>
                    <a:srgbClr val="000000"/>
                  </a:solidFill>
                  <a:effectLst/>
                  <a:latin typeface="微软雅黑" panose="020B0503020204020204" charset="-122"/>
                  <a:ea typeface="微软雅黑" panose="020B0503020204020204" charset="-122"/>
                </a:rPr>
                <a:t>年代</a:t>
              </a:r>
              <a:endParaRPr lang="zh-CN" altLang="en-US" sz="2600">
                <a:solidFill>
                  <a:srgbClr val="000000"/>
                </a:solidFill>
                <a:effectLst/>
                <a:latin typeface="微软雅黑" panose="020B0503020204020204" charset="-122"/>
                <a:ea typeface="微软雅黑" panose="020B0503020204020204" charset="-122"/>
              </a:endParaRPr>
            </a:p>
          </p:txBody>
        </p:sp>
      </p:grpSp>
      <p:grpSp>
        <p:nvGrpSpPr>
          <p:cNvPr id="5" name="组合 4"/>
          <p:cNvGrpSpPr/>
          <p:nvPr/>
        </p:nvGrpSpPr>
        <p:grpSpPr>
          <a:xfrm>
            <a:off x="561340" y="3217545"/>
            <a:ext cx="1252855" cy="753745"/>
            <a:chOff x="7464" y="9811"/>
            <a:chExt cx="1973" cy="1187"/>
          </a:xfrm>
        </p:grpSpPr>
        <p:sp>
          <p:nvSpPr>
            <p:cNvPr id="6" name="文本框 5"/>
            <p:cNvSpPr txBox="1"/>
            <p:nvPr/>
          </p:nvSpPr>
          <p:spPr>
            <a:xfrm>
              <a:off x="7464" y="10467"/>
              <a:ext cx="1973" cy="531"/>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rPr>
                <a:t>重大突破</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7" name="文本框 6"/>
            <p:cNvSpPr txBox="1"/>
            <p:nvPr/>
          </p:nvSpPr>
          <p:spPr>
            <a:xfrm>
              <a:off x="7464" y="9811"/>
              <a:ext cx="1973" cy="647"/>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en-US" altLang="zh-CN" sz="2600">
                  <a:solidFill>
                    <a:srgbClr val="000000"/>
                  </a:solidFill>
                  <a:effectLst/>
                  <a:latin typeface="微软雅黑" panose="020B0503020204020204" charset="-122"/>
                  <a:ea typeface="微软雅黑" panose="020B0503020204020204" charset="-122"/>
                </a:rPr>
                <a:t>70</a:t>
              </a:r>
              <a:r>
                <a:rPr lang="zh-CN" altLang="en-US" sz="2600">
                  <a:solidFill>
                    <a:srgbClr val="000000"/>
                  </a:solidFill>
                  <a:effectLst/>
                  <a:latin typeface="微软雅黑" panose="020B0503020204020204" charset="-122"/>
                  <a:ea typeface="微软雅黑" panose="020B0503020204020204" charset="-122"/>
                </a:rPr>
                <a:t>年代</a:t>
              </a:r>
              <a:endParaRPr lang="zh-CN" altLang="en-US" sz="2600">
                <a:solidFill>
                  <a:srgbClr val="000000"/>
                </a:solidFill>
                <a:effectLst/>
                <a:latin typeface="微软雅黑" panose="020B0503020204020204" charset="-122"/>
                <a:ea typeface="微软雅黑" panose="020B0503020204020204" charset="-122"/>
              </a:endParaRPr>
            </a:p>
          </p:txBody>
        </p:sp>
      </p:grpSp>
      <p:grpSp>
        <p:nvGrpSpPr>
          <p:cNvPr id="11" name="组合 10"/>
          <p:cNvGrpSpPr/>
          <p:nvPr/>
        </p:nvGrpSpPr>
        <p:grpSpPr>
          <a:xfrm>
            <a:off x="560705" y="5070475"/>
            <a:ext cx="1252855" cy="753745"/>
            <a:chOff x="7464" y="9811"/>
            <a:chExt cx="1973" cy="1187"/>
          </a:xfrm>
        </p:grpSpPr>
        <p:sp>
          <p:nvSpPr>
            <p:cNvPr id="12" name="文本框 11"/>
            <p:cNvSpPr txBox="1"/>
            <p:nvPr/>
          </p:nvSpPr>
          <p:spPr>
            <a:xfrm>
              <a:off x="7464" y="10467"/>
              <a:ext cx="1973" cy="531"/>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000" b="1">
                  <a:solidFill>
                    <a:schemeClr val="accent2"/>
                  </a:solidFill>
                  <a:effectLst/>
                  <a:latin typeface="微软雅黑" panose="020B0503020204020204" charset="-122"/>
                  <a:ea typeface="微软雅黑" panose="020B0503020204020204" charset="-122"/>
                  <a:sym typeface="+mn-ea"/>
                </a:rPr>
                <a:t>灵活</a:t>
              </a:r>
              <a:r>
                <a:rPr lang="zh-CN" altLang="en-US" sz="2000" b="1">
                  <a:solidFill>
                    <a:schemeClr val="accent2"/>
                  </a:solidFill>
                  <a:effectLst/>
                  <a:latin typeface="微软雅黑" panose="020B0503020204020204" charset="-122"/>
                  <a:ea typeface="微软雅黑" panose="020B0503020204020204" charset="-122"/>
                </a:rPr>
                <a:t>调整</a:t>
              </a:r>
              <a:endParaRPr lang="zh-CN" altLang="en-US" sz="2000" b="1">
                <a:solidFill>
                  <a:schemeClr val="accent2"/>
                </a:solidFill>
                <a:effectLst/>
                <a:latin typeface="微软雅黑" panose="020B0503020204020204" charset="-122"/>
                <a:ea typeface="微软雅黑" panose="020B0503020204020204" charset="-122"/>
              </a:endParaRPr>
            </a:p>
          </p:txBody>
        </p:sp>
        <p:sp>
          <p:nvSpPr>
            <p:cNvPr id="13" name="文本框 12"/>
            <p:cNvSpPr txBox="1"/>
            <p:nvPr/>
          </p:nvSpPr>
          <p:spPr>
            <a:xfrm>
              <a:off x="7464" y="9811"/>
              <a:ext cx="1973" cy="647"/>
            </a:xfrm>
            <a:prstGeom prst="rect">
              <a:avLst/>
            </a:prstGeom>
            <a:solidFill>
              <a:schemeClr val="bg1"/>
            </a:solidFill>
            <a:ln w="19050">
              <a:solidFill>
                <a:srgbClr val="070707"/>
              </a:solidFill>
              <a:prstDash val="sysDot"/>
            </a:ln>
          </p:spPr>
          <p:txBody>
            <a:bodyPr wrap="square" rtlCol="0">
              <a:spAutoFit/>
              <a:scene3d>
                <a:camera prst="orthographicFront"/>
                <a:lightRig rig="soft" dir="t">
                  <a:rot lat="0" lon="0" rev="15600000"/>
                </a:lightRig>
              </a:scene3d>
              <a:sp3d extrusionH="57150" prstMaterial="softEdge">
                <a:bevelT w="25400" h="38100"/>
              </a:sp3d>
            </a:bodyPr>
            <a:p>
              <a:pPr algn="ctr">
                <a:lnSpc>
                  <a:spcPct val="80000"/>
                </a:lnSpc>
              </a:pPr>
              <a:r>
                <a:rPr lang="zh-CN" altLang="en-US" sz="2600">
                  <a:solidFill>
                    <a:srgbClr val="000000"/>
                  </a:solidFill>
                  <a:effectLst/>
                  <a:latin typeface="微软雅黑" panose="020B0503020204020204" charset="-122"/>
                  <a:ea typeface="微软雅黑" panose="020B0503020204020204" charset="-122"/>
                </a:rPr>
                <a:t>新时期</a:t>
              </a:r>
              <a:endParaRPr lang="zh-CN" altLang="en-US" sz="2600">
                <a:solidFill>
                  <a:srgbClr val="000000"/>
                </a:solidFill>
                <a:effectLst/>
                <a:latin typeface="微软雅黑" panose="020B0503020204020204" charset="-122"/>
                <a:ea typeface="微软雅黑" panose="020B0503020204020204" charset="-122"/>
              </a:endParaRPr>
            </a:p>
          </p:txBody>
        </p:sp>
      </p:grpSp>
      <p:sp>
        <p:nvSpPr>
          <p:cNvPr id="2" name="燕尾形 1"/>
          <p:cNvSpPr/>
          <p:nvPr/>
        </p:nvSpPr>
        <p:spPr>
          <a:xfrm>
            <a:off x="229870" y="168275"/>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单元线索</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 name="矩形 2"/>
          <p:cNvSpPr/>
          <p:nvPr/>
        </p:nvSpPr>
        <p:spPr>
          <a:xfrm>
            <a:off x="551180" y="1337310"/>
            <a:ext cx="11153775" cy="1646555"/>
          </a:xfrm>
          <a:prstGeom prst="rect">
            <a:avLst/>
          </a:prstGeom>
          <a:noFill/>
          <a:ln w="7620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45720" y="1337310"/>
            <a:ext cx="340995"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b="1">
                <a:solidFill>
                  <a:srgbClr val="FF0000"/>
                </a:solidFill>
                <a:effectLst/>
                <a:latin typeface="黑体" panose="02010609060101010101" pitchFamily="49" charset="-122"/>
                <a:ea typeface="黑体" panose="02010609060101010101" pitchFamily="49" charset="-122"/>
              </a:rPr>
              <a:t>本课内容</a:t>
            </a:r>
            <a:endParaRPr lang="zh-CN" altLang="en-US" b="1">
              <a:solidFill>
                <a:srgbClr val="FF0000"/>
              </a:solidFill>
              <a:effectLst/>
              <a:latin typeface="黑体" panose="02010609060101010101" pitchFamily="49" charset="-122"/>
              <a:ea typeface="黑体" panose="02010609060101010101" pitchFamily="49" charset="-122"/>
            </a:endParaRPr>
          </a:p>
        </p:txBody>
      </p:sp>
      <p:sp>
        <p:nvSpPr>
          <p:cNvPr id="26" name="文本框 25"/>
          <p:cNvSpPr txBox="1"/>
          <p:nvPr/>
        </p:nvSpPr>
        <p:spPr>
          <a:xfrm>
            <a:off x="3011805" y="168275"/>
            <a:ext cx="5935345"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3200" b="1">
                <a:solidFill>
                  <a:srgbClr val="FF0000"/>
                </a:solidFill>
                <a:effectLst/>
                <a:latin typeface="微软雅黑" panose="020B0503020204020204" charset="-122"/>
                <a:ea typeface="微软雅黑" panose="020B0503020204020204" charset="-122"/>
              </a:rPr>
              <a:t>现代中国的对外关系</a:t>
            </a:r>
            <a:r>
              <a:rPr lang="en-US" altLang="zh-CN" sz="3200" b="1">
                <a:solidFill>
                  <a:srgbClr val="000000"/>
                </a:solidFill>
                <a:effectLst/>
                <a:latin typeface="微软雅黑" panose="020B0503020204020204" charset="-122"/>
                <a:ea typeface="微软雅黑" panose="020B0503020204020204" charset="-122"/>
              </a:rPr>
              <a:t>(</a:t>
            </a:r>
            <a:r>
              <a:rPr lang="zh-CN" altLang="en-US" sz="3200" b="1">
                <a:solidFill>
                  <a:srgbClr val="000000"/>
                </a:solidFill>
                <a:effectLst/>
                <a:latin typeface="微软雅黑" panose="020B0503020204020204" charset="-122"/>
                <a:ea typeface="微软雅黑" panose="020B0503020204020204" charset="-122"/>
              </a:rPr>
              <a:t>教材目录</a:t>
            </a:r>
            <a:r>
              <a:rPr lang="en-US" altLang="zh-CN" sz="3200" b="1">
                <a:solidFill>
                  <a:srgbClr val="000000"/>
                </a:solidFill>
                <a:effectLst/>
                <a:latin typeface="微软雅黑" panose="020B0503020204020204" charset="-122"/>
                <a:ea typeface="微软雅黑" panose="020B0503020204020204" charset="-122"/>
              </a:rPr>
              <a:t>)</a:t>
            </a:r>
            <a:endParaRPr lang="en-US" altLang="zh-CN" sz="3200" b="1">
              <a:solidFill>
                <a:srgbClr val="000000"/>
              </a:solidFill>
              <a:effectLst/>
              <a:latin typeface="微软雅黑" panose="020B0503020204020204" charset="-122"/>
              <a:ea typeface="微软雅黑" panose="020B0503020204020204" charset="-122"/>
            </a:endParaRPr>
          </a:p>
        </p:txBody>
      </p:sp>
      <p:sp>
        <p:nvSpPr>
          <p:cNvPr id="19" name="矩形 18"/>
          <p:cNvSpPr/>
          <p:nvPr/>
        </p:nvSpPr>
        <p:spPr>
          <a:xfrm>
            <a:off x="7980045" y="1422400"/>
            <a:ext cx="3654425" cy="1519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7991475" y="4820920"/>
            <a:ext cx="3642995" cy="1311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893570" y="1393825"/>
            <a:ext cx="211836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1905635" y="3094990"/>
            <a:ext cx="211836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893570" y="4819650"/>
            <a:ext cx="2118360" cy="127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4125595" y="3094355"/>
            <a:ext cx="3731895" cy="7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4087495" y="3971925"/>
            <a:ext cx="3731895" cy="79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113530" y="4819015"/>
            <a:ext cx="3731895" cy="127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113530" y="1393190"/>
            <a:ext cx="3731895" cy="145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8078470" y="3104515"/>
            <a:ext cx="3402965" cy="74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8078470" y="3974465"/>
            <a:ext cx="3491230" cy="734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set>
                                      <p:cBhvr>
                                        <p:cTn id="22" dur="1" fill="hold">
                                          <p:stCondLst>
                                            <p:cond delay="499"/>
                                          </p:stCondLst>
                                        </p:cTn>
                                        <p:tgtEl>
                                          <p:spTgt spid="8"/>
                                        </p:tgtEl>
                                        <p:attrNameLst>
                                          <p:attrName>style.visibility</p:attrName>
                                        </p:attrNameLst>
                                      </p:cBhvr>
                                      <p:to>
                                        <p:strVal val="hidden"/>
                                      </p:to>
                                    </p:set>
                                  </p:childTnLst>
                                </p:cTn>
                              </p:par>
                              <p:par>
                                <p:cTn id="23" presetID="23" presetClass="exit" presetSubtype="32" fill="hold" grpId="0" nodeType="withEffect">
                                  <p:stCondLst>
                                    <p:cond delay="0"/>
                                  </p:stCondLst>
                                  <p:childTnLst>
                                    <p:anim calcmode="lin" valueType="num">
                                      <p:cBhvr>
                                        <p:cTn id="24" dur="500"/>
                                        <p:tgtEl>
                                          <p:spTgt spid="14"/>
                                        </p:tgtEl>
                                        <p:attrNameLst>
                                          <p:attrName>ppt_w</p:attrName>
                                        </p:attrNameLst>
                                      </p:cBhvr>
                                      <p:tavLst>
                                        <p:tav tm="0">
                                          <p:val>
                                            <p:strVal val="ppt_w"/>
                                          </p:val>
                                        </p:tav>
                                        <p:tav tm="100000">
                                          <p:val>
                                            <p:fltVal val="0"/>
                                          </p:val>
                                        </p:tav>
                                      </p:tavLst>
                                    </p:anim>
                                    <p:anim calcmode="lin" valueType="num">
                                      <p:cBhvr>
                                        <p:cTn id="25" dur="500"/>
                                        <p:tgtEl>
                                          <p:spTgt spid="14"/>
                                        </p:tgtEl>
                                        <p:attrNameLst>
                                          <p:attrName>ppt_h</p:attrName>
                                        </p:attrNameLst>
                                      </p:cBhvr>
                                      <p:tavLst>
                                        <p:tav tm="0">
                                          <p:val>
                                            <p:strVal val="ppt_h"/>
                                          </p:val>
                                        </p:tav>
                                        <p:tav tm="100000">
                                          <p:val>
                                            <p:fltVal val="0"/>
                                          </p:val>
                                        </p:tav>
                                      </p:tavLst>
                                    </p:anim>
                                    <p:set>
                                      <p:cBhvr>
                                        <p:cTn id="26" dur="1" fill="hold">
                                          <p:stCondLst>
                                            <p:cond delay="499"/>
                                          </p:stCondLst>
                                        </p:cTn>
                                        <p:tgtEl>
                                          <p:spTgt spid="14"/>
                                        </p:tgtEl>
                                        <p:attrNameLst>
                                          <p:attrName>style.visibility</p:attrName>
                                        </p:attrNameLst>
                                      </p:cBhvr>
                                      <p:to>
                                        <p:strVal val="hidden"/>
                                      </p:to>
                                    </p:set>
                                  </p:childTnLst>
                                </p:cTn>
                              </p:par>
                              <p:par>
                                <p:cTn id="27" presetID="23" presetClass="exit" presetSubtype="32" fill="hold" grpId="0" nodeType="withEffect">
                                  <p:stCondLst>
                                    <p:cond delay="0"/>
                                  </p:stCondLst>
                                  <p:childTnLst>
                                    <p:anim calcmode="lin" valueType="num">
                                      <p:cBhvr>
                                        <p:cTn id="28" dur="500"/>
                                        <p:tgtEl>
                                          <p:spTgt spid="23"/>
                                        </p:tgtEl>
                                        <p:attrNameLst>
                                          <p:attrName>ppt_w</p:attrName>
                                        </p:attrNameLst>
                                      </p:cBhvr>
                                      <p:tavLst>
                                        <p:tav tm="0">
                                          <p:val>
                                            <p:strVal val="ppt_w"/>
                                          </p:val>
                                        </p:tav>
                                        <p:tav tm="100000">
                                          <p:val>
                                            <p:fltVal val="0"/>
                                          </p:val>
                                        </p:tav>
                                      </p:tavLst>
                                    </p:anim>
                                    <p:anim calcmode="lin" valueType="num">
                                      <p:cBhvr>
                                        <p:cTn id="29" dur="500"/>
                                        <p:tgtEl>
                                          <p:spTgt spid="23"/>
                                        </p:tgtEl>
                                        <p:attrNameLst>
                                          <p:attrName>ppt_h</p:attrName>
                                        </p:attrNameLst>
                                      </p:cBhvr>
                                      <p:tavLst>
                                        <p:tav tm="0">
                                          <p:val>
                                            <p:strVal val="ppt_h"/>
                                          </p:val>
                                        </p:tav>
                                        <p:tav tm="100000">
                                          <p:val>
                                            <p:fltVal val="0"/>
                                          </p:val>
                                        </p:tav>
                                      </p:tavLst>
                                    </p:anim>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set>
                                      <p:cBhvr>
                                        <p:cTn id="36" dur="1" fill="hold">
                                          <p:stCondLst>
                                            <p:cond delay="499"/>
                                          </p:stCondLst>
                                        </p:cTn>
                                        <p:tgtEl>
                                          <p:spTgt spid="15"/>
                                        </p:tgtEl>
                                        <p:attrNameLst>
                                          <p:attrName>style.visibility</p:attrName>
                                        </p:attrNameLst>
                                      </p:cBhvr>
                                      <p:to>
                                        <p:strVal val="hidden"/>
                                      </p:to>
                                    </p:set>
                                  </p:childTnLst>
                                </p:cTn>
                              </p:par>
                              <p:par>
                                <p:cTn id="37" presetID="23" presetClass="exit" presetSubtype="32" fill="hold" grpId="0" nodeType="withEffect">
                                  <p:stCondLst>
                                    <p:cond delay="0"/>
                                  </p:stCondLst>
                                  <p:childTnLst>
                                    <p:anim calcmode="lin" valueType="num">
                                      <p:cBhvr>
                                        <p:cTn id="38" dur="500"/>
                                        <p:tgtEl>
                                          <p:spTgt spid="16"/>
                                        </p:tgtEl>
                                        <p:attrNameLst>
                                          <p:attrName>ppt_w</p:attrName>
                                        </p:attrNameLst>
                                      </p:cBhvr>
                                      <p:tavLst>
                                        <p:tav tm="0">
                                          <p:val>
                                            <p:strVal val="ppt_w"/>
                                          </p:val>
                                        </p:tav>
                                        <p:tav tm="100000">
                                          <p:val>
                                            <p:fltVal val="0"/>
                                          </p:val>
                                        </p:tav>
                                      </p:tavLst>
                                    </p:anim>
                                    <p:anim calcmode="lin" valueType="num">
                                      <p:cBhvr>
                                        <p:cTn id="39" dur="500"/>
                                        <p:tgtEl>
                                          <p:spTgt spid="16"/>
                                        </p:tgtEl>
                                        <p:attrNameLst>
                                          <p:attrName>ppt_h</p:attrName>
                                        </p:attrNameLst>
                                      </p:cBhvr>
                                      <p:tavLst>
                                        <p:tav tm="0">
                                          <p:val>
                                            <p:strVal val="ppt_h"/>
                                          </p:val>
                                        </p:tav>
                                        <p:tav tm="100000">
                                          <p:val>
                                            <p:fltVal val="0"/>
                                          </p:val>
                                        </p:tav>
                                      </p:tavLst>
                                    </p:anim>
                                    <p:set>
                                      <p:cBhvr>
                                        <p:cTn id="40" dur="1" fill="hold">
                                          <p:stCondLst>
                                            <p:cond delay="499"/>
                                          </p:stCondLst>
                                        </p:cTn>
                                        <p:tgtEl>
                                          <p:spTgt spid="16"/>
                                        </p:tgtEl>
                                        <p:attrNameLst>
                                          <p:attrName>style.visibility</p:attrName>
                                        </p:attrNameLst>
                                      </p:cBhvr>
                                      <p:to>
                                        <p:strVal val="hidden"/>
                                      </p:to>
                                    </p:set>
                                  </p:childTnLst>
                                </p:cTn>
                              </p:par>
                              <p:par>
                                <p:cTn id="41" presetID="23" presetClass="exit" presetSubtype="32" fill="hold" grpId="0"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fltVal val="0"/>
                                          </p:val>
                                        </p:tav>
                                      </p:tavLst>
                                    </p:anim>
                                    <p:set>
                                      <p:cBhvr>
                                        <p:cTn id="44" dur="1" fill="hold">
                                          <p:stCondLst>
                                            <p:cond delay="499"/>
                                          </p:stCondLst>
                                        </p:cTn>
                                        <p:tgtEl>
                                          <p:spTgt spid="17"/>
                                        </p:tgtEl>
                                        <p:attrNameLst>
                                          <p:attrName>style.visibility</p:attrName>
                                        </p:attrNameLst>
                                      </p:cBhvr>
                                      <p:to>
                                        <p:strVal val="hidden"/>
                                      </p:to>
                                    </p:set>
                                  </p:childTnLst>
                                </p:cTn>
                              </p:par>
                              <p:par>
                                <p:cTn id="45" presetID="23" presetClass="exit" presetSubtype="32" fill="hold" grpId="0" nodeType="withEffect">
                                  <p:stCondLst>
                                    <p:cond delay="0"/>
                                  </p:stCondLst>
                                  <p:childTnLst>
                                    <p:anim calcmode="lin" valueType="num">
                                      <p:cBhvr>
                                        <p:cTn id="46" dur="500"/>
                                        <p:tgtEl>
                                          <p:spTgt spid="18"/>
                                        </p:tgtEl>
                                        <p:attrNameLst>
                                          <p:attrName>ppt_w</p:attrName>
                                        </p:attrNameLst>
                                      </p:cBhvr>
                                      <p:tavLst>
                                        <p:tav tm="0">
                                          <p:val>
                                            <p:strVal val="ppt_w"/>
                                          </p:val>
                                        </p:tav>
                                        <p:tav tm="100000">
                                          <p:val>
                                            <p:fltVal val="0"/>
                                          </p:val>
                                        </p:tav>
                                      </p:tavLst>
                                    </p:anim>
                                    <p:anim calcmode="lin" valueType="num">
                                      <p:cBhvr>
                                        <p:cTn id="47" dur="500"/>
                                        <p:tgtEl>
                                          <p:spTgt spid="18"/>
                                        </p:tgtEl>
                                        <p:attrNameLst>
                                          <p:attrName>ppt_h</p:attrName>
                                        </p:attrNameLst>
                                      </p:cBhvr>
                                      <p:tavLst>
                                        <p:tav tm="0">
                                          <p:val>
                                            <p:strVal val="ppt_h"/>
                                          </p:val>
                                        </p:tav>
                                        <p:tav tm="100000">
                                          <p:val>
                                            <p:fltVal val="0"/>
                                          </p:val>
                                        </p:tav>
                                      </p:tavLst>
                                    </p:anim>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3" presetClass="exit" presetSubtype="32" fill="hold" grpId="0" nodeType="clickEffect">
                                  <p:stCondLst>
                                    <p:cond delay="0"/>
                                  </p:stCondLst>
                                  <p:childTnLst>
                                    <p:anim calcmode="lin" valueType="num">
                                      <p:cBhvr>
                                        <p:cTn id="52" dur="500"/>
                                        <p:tgtEl>
                                          <p:spTgt spid="19"/>
                                        </p:tgtEl>
                                        <p:attrNameLst>
                                          <p:attrName>ppt_w</p:attrName>
                                        </p:attrNameLst>
                                      </p:cBhvr>
                                      <p:tavLst>
                                        <p:tav tm="0">
                                          <p:val>
                                            <p:strVal val="ppt_w"/>
                                          </p:val>
                                        </p:tav>
                                        <p:tav tm="100000">
                                          <p:val>
                                            <p:fltVal val="0"/>
                                          </p:val>
                                        </p:tav>
                                      </p:tavLst>
                                    </p:anim>
                                    <p:anim calcmode="lin" valueType="num">
                                      <p:cBhvr>
                                        <p:cTn id="53" dur="500"/>
                                        <p:tgtEl>
                                          <p:spTgt spid="19"/>
                                        </p:tgtEl>
                                        <p:attrNameLst>
                                          <p:attrName>ppt_h</p:attrName>
                                        </p:attrNameLst>
                                      </p:cBhvr>
                                      <p:tavLst>
                                        <p:tav tm="0">
                                          <p:val>
                                            <p:strVal val="ppt_h"/>
                                          </p:val>
                                        </p:tav>
                                        <p:tav tm="100000">
                                          <p:val>
                                            <p:fltVal val="0"/>
                                          </p:val>
                                        </p:tav>
                                      </p:tavLst>
                                    </p:anim>
                                    <p:set>
                                      <p:cBhvr>
                                        <p:cTn id="54" dur="1" fill="hold">
                                          <p:stCondLst>
                                            <p:cond delay="499"/>
                                          </p:stCondLst>
                                        </p:cTn>
                                        <p:tgtEl>
                                          <p:spTgt spid="19"/>
                                        </p:tgtEl>
                                        <p:attrNameLst>
                                          <p:attrName>style.visibility</p:attrName>
                                        </p:attrNameLst>
                                      </p:cBhvr>
                                      <p:to>
                                        <p:strVal val="hidden"/>
                                      </p:to>
                                    </p:set>
                                  </p:childTnLst>
                                </p:cTn>
                              </p:par>
                              <p:par>
                                <p:cTn id="55" presetID="23" presetClass="exit" presetSubtype="32" fill="hold" grpId="0" nodeType="withEffect">
                                  <p:stCondLst>
                                    <p:cond delay="0"/>
                                  </p:stCondLst>
                                  <p:childTnLst>
                                    <p:anim calcmode="lin" valueType="num">
                                      <p:cBhvr>
                                        <p:cTn id="56" dur="500"/>
                                        <p:tgtEl>
                                          <p:spTgt spid="20"/>
                                        </p:tgtEl>
                                        <p:attrNameLst>
                                          <p:attrName>ppt_w</p:attrName>
                                        </p:attrNameLst>
                                      </p:cBhvr>
                                      <p:tavLst>
                                        <p:tav tm="0">
                                          <p:val>
                                            <p:strVal val="ppt_w"/>
                                          </p:val>
                                        </p:tav>
                                        <p:tav tm="100000">
                                          <p:val>
                                            <p:fltVal val="0"/>
                                          </p:val>
                                        </p:tav>
                                      </p:tavLst>
                                    </p:anim>
                                    <p:anim calcmode="lin" valueType="num">
                                      <p:cBhvr>
                                        <p:cTn id="57" dur="500"/>
                                        <p:tgtEl>
                                          <p:spTgt spid="20"/>
                                        </p:tgtEl>
                                        <p:attrNameLst>
                                          <p:attrName>ppt_h</p:attrName>
                                        </p:attrNameLst>
                                      </p:cBhvr>
                                      <p:tavLst>
                                        <p:tav tm="0">
                                          <p:val>
                                            <p:strVal val="ppt_h"/>
                                          </p:val>
                                        </p:tav>
                                        <p:tav tm="100000">
                                          <p:val>
                                            <p:fltVal val="0"/>
                                          </p:val>
                                        </p:tav>
                                      </p:tavLst>
                                    </p:anim>
                                    <p:set>
                                      <p:cBhvr>
                                        <p:cTn id="58" dur="1" fill="hold">
                                          <p:stCondLst>
                                            <p:cond delay="499"/>
                                          </p:stCondLst>
                                        </p:cTn>
                                        <p:tgtEl>
                                          <p:spTgt spid="20"/>
                                        </p:tgtEl>
                                        <p:attrNameLst>
                                          <p:attrName>style.visibility</p:attrName>
                                        </p:attrNameLst>
                                      </p:cBhvr>
                                      <p:to>
                                        <p:strVal val="hidden"/>
                                      </p:to>
                                    </p:set>
                                  </p:childTnLst>
                                </p:cTn>
                              </p:par>
                              <p:par>
                                <p:cTn id="59" presetID="23" presetClass="exit" presetSubtype="32" fill="hold" grpId="0" nodeType="withEffect">
                                  <p:stCondLst>
                                    <p:cond delay="0"/>
                                  </p:stCondLst>
                                  <p:childTnLst>
                                    <p:anim calcmode="lin" valueType="num">
                                      <p:cBhvr>
                                        <p:cTn id="60" dur="500"/>
                                        <p:tgtEl>
                                          <p:spTgt spid="21"/>
                                        </p:tgtEl>
                                        <p:attrNameLst>
                                          <p:attrName>ppt_w</p:attrName>
                                        </p:attrNameLst>
                                      </p:cBhvr>
                                      <p:tavLst>
                                        <p:tav tm="0">
                                          <p:val>
                                            <p:strVal val="ppt_w"/>
                                          </p:val>
                                        </p:tav>
                                        <p:tav tm="100000">
                                          <p:val>
                                            <p:fltVal val="0"/>
                                          </p:val>
                                        </p:tav>
                                      </p:tavLst>
                                    </p:anim>
                                    <p:anim calcmode="lin" valueType="num">
                                      <p:cBhvr>
                                        <p:cTn id="61" dur="500"/>
                                        <p:tgtEl>
                                          <p:spTgt spid="21"/>
                                        </p:tgtEl>
                                        <p:attrNameLst>
                                          <p:attrName>ppt_h</p:attrName>
                                        </p:attrNameLst>
                                      </p:cBhvr>
                                      <p:tavLst>
                                        <p:tav tm="0">
                                          <p:val>
                                            <p:strVal val="ppt_h"/>
                                          </p:val>
                                        </p:tav>
                                        <p:tav tm="100000">
                                          <p:val>
                                            <p:fltVal val="0"/>
                                          </p:val>
                                        </p:tav>
                                      </p:tavLst>
                                    </p:anim>
                                    <p:set>
                                      <p:cBhvr>
                                        <p:cTn id="62" dur="1" fill="hold">
                                          <p:stCondLst>
                                            <p:cond delay="499"/>
                                          </p:stCondLst>
                                        </p:cTn>
                                        <p:tgtEl>
                                          <p:spTgt spid="21"/>
                                        </p:tgtEl>
                                        <p:attrNameLst>
                                          <p:attrName>style.visibility</p:attrName>
                                        </p:attrNameLst>
                                      </p:cBhvr>
                                      <p:to>
                                        <p:strVal val="hidden"/>
                                      </p:to>
                                    </p:set>
                                  </p:childTnLst>
                                </p:cTn>
                              </p:par>
                              <p:par>
                                <p:cTn id="63" presetID="23" presetClass="exit" presetSubtype="32" fill="hold" grpId="0" nodeType="withEffect">
                                  <p:stCondLst>
                                    <p:cond delay="0"/>
                                  </p:stCondLst>
                                  <p:childTnLst>
                                    <p:anim calcmode="lin" valueType="num">
                                      <p:cBhvr>
                                        <p:cTn id="64" dur="500"/>
                                        <p:tgtEl>
                                          <p:spTgt spid="22"/>
                                        </p:tgtEl>
                                        <p:attrNameLst>
                                          <p:attrName>ppt_w</p:attrName>
                                        </p:attrNameLst>
                                      </p:cBhvr>
                                      <p:tavLst>
                                        <p:tav tm="0">
                                          <p:val>
                                            <p:strVal val="ppt_w"/>
                                          </p:val>
                                        </p:tav>
                                        <p:tav tm="100000">
                                          <p:val>
                                            <p:fltVal val="0"/>
                                          </p:val>
                                        </p:tav>
                                      </p:tavLst>
                                    </p:anim>
                                    <p:anim calcmode="lin" valueType="num">
                                      <p:cBhvr>
                                        <p:cTn id="65" dur="500"/>
                                        <p:tgtEl>
                                          <p:spTgt spid="22"/>
                                        </p:tgtEl>
                                        <p:attrNameLst>
                                          <p:attrName>ppt_h</p:attrName>
                                        </p:attrNameLst>
                                      </p:cBhvr>
                                      <p:tavLst>
                                        <p:tav tm="0">
                                          <p:val>
                                            <p:strVal val="ppt_h"/>
                                          </p:val>
                                        </p:tav>
                                        <p:tav tm="100000">
                                          <p:val>
                                            <p:fltVal val="0"/>
                                          </p:val>
                                        </p:tav>
                                      </p:tavLst>
                                    </p:anim>
                                    <p:set>
                                      <p:cBhvr>
                                        <p:cTn id="66" dur="1" fill="hold">
                                          <p:stCondLst>
                                            <p:cond delay="499"/>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1000"/>
                            </p:stCondLst>
                            <p:childTnLst>
                              <p:par>
                                <p:cTn id="77" presetID="35" presetClass="emph" presetSubtype="0" repeatCount="3000" fill="hold" grpId="1" nodeType="afterEffect">
                                  <p:stCondLst>
                                    <p:cond delay="0"/>
                                  </p:stCondLst>
                                  <p:childTnLst>
                                    <p:anim calcmode="discrete" valueType="str">
                                      <p:cBhvr>
                                        <p:cTn id="78"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3" grpId="0" bldLvl="0" animBg="1"/>
      <p:bldP spid="3" grpId="1" bldLvl="0" animBg="1"/>
      <p:bldP spid="8" grpId="0" bldLvl="0" animBg="1"/>
      <p:bldP spid="14" grpId="0" bldLvl="0" animBg="1"/>
      <p:bldP spid="23" grpId="0" bldLvl="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740410" y="4375150"/>
            <a:ext cx="808355"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文本框 1"/>
          <p:cNvSpPr txBox="1"/>
          <p:nvPr/>
        </p:nvSpPr>
        <p:spPr>
          <a:xfrm>
            <a:off x="740410" y="733425"/>
            <a:ext cx="9937750" cy="4916170"/>
          </a:xfrm>
          <a:prstGeom prst="rect">
            <a:avLst/>
          </a:prstGeom>
          <a:noFill/>
        </p:spPr>
        <p:txBody>
          <a:bodyPr wrap="square" rtlCol="0" anchor="t">
            <a:spAutoFit/>
          </a:bodyPr>
          <a:p>
            <a:pPr algn="just">
              <a:lnSpc>
                <a:spcPct val="140000"/>
              </a:lnSpc>
            </a:pPr>
            <a:r>
              <a:rPr lang="zh-CN" altLang="zh-CN" sz="3200" b="1" kern="100" noProof="0" dirty="0">
                <a:ln>
                  <a:noFill/>
                </a:ln>
                <a:effectLst/>
                <a:uLnTx/>
                <a:uFillTx/>
                <a:latin typeface="Times New Roman" panose="02020603050405020304"/>
                <a:ea typeface="华文细黑"/>
                <a:cs typeface="Times New Roman" panose="02020603050405020304"/>
                <a:sym typeface="+mn-ea"/>
              </a:rPr>
              <a:t>2.1969年，尼克松曾说：“考虑到将来，在我和苏联人进行对话的同时，我也可能需要在中国问题上为自己找个可以依靠的有利地位。”这反映出（      ）</a:t>
            </a:r>
            <a:endParaRPr lang="zh-CN" altLang="zh-CN" sz="3200" b="1" kern="100" noProof="0" dirty="0">
              <a:ln>
                <a:noFill/>
              </a:ln>
              <a:effectLst/>
              <a:uLnTx/>
              <a:uFillTx/>
              <a:latin typeface="Times New Roman" panose="02020603050405020304"/>
              <a:ea typeface="华文细黑"/>
              <a:cs typeface="Times New Roman" panose="02020603050405020304"/>
            </a:endParaRPr>
          </a:p>
          <a:p>
            <a:pPr algn="just">
              <a:lnSpc>
                <a:spcPct val="140000"/>
              </a:lnSpc>
            </a:pPr>
            <a:r>
              <a:rPr lang="zh-CN" altLang="zh-CN" sz="3200" b="1" kern="100" noProof="0" dirty="0">
                <a:ln>
                  <a:noFill/>
                </a:ln>
                <a:effectLst/>
                <a:uLnTx/>
                <a:uFillTx/>
                <a:latin typeface="Times New Roman" panose="02020603050405020304"/>
                <a:ea typeface="华文细黑"/>
                <a:cs typeface="Times New Roman" panose="02020603050405020304"/>
                <a:sym typeface="+mn-ea"/>
              </a:rPr>
              <a:t>A.中国已成为超级大国争夺的中心</a:t>
            </a:r>
            <a:endParaRPr lang="zh-CN" altLang="zh-CN" sz="3200" b="1" kern="100" noProof="0" dirty="0">
              <a:ln>
                <a:noFill/>
              </a:ln>
              <a:effectLst/>
              <a:uLnTx/>
              <a:uFillTx/>
              <a:latin typeface="Times New Roman" panose="02020603050405020304"/>
              <a:ea typeface="华文细黑"/>
              <a:cs typeface="Times New Roman" panose="02020603050405020304"/>
            </a:endParaRPr>
          </a:p>
          <a:p>
            <a:pPr algn="just">
              <a:lnSpc>
                <a:spcPct val="140000"/>
              </a:lnSpc>
            </a:pPr>
            <a:r>
              <a:rPr lang="zh-CN" altLang="zh-CN" sz="3200" b="1" kern="100" noProof="0" dirty="0">
                <a:ln>
                  <a:noFill/>
                </a:ln>
                <a:effectLst/>
                <a:uLnTx/>
                <a:uFillTx/>
                <a:latin typeface="Times New Roman" panose="02020603050405020304"/>
                <a:ea typeface="华文细黑"/>
                <a:cs typeface="Times New Roman" panose="02020603050405020304"/>
                <a:sym typeface="+mn-ea"/>
              </a:rPr>
              <a:t>B.中美关系开始走向正常化</a:t>
            </a:r>
            <a:endParaRPr lang="zh-CN" altLang="zh-CN" sz="3200" b="1" kern="100" noProof="0" dirty="0">
              <a:ln>
                <a:noFill/>
              </a:ln>
              <a:effectLst/>
              <a:uLnTx/>
              <a:uFillTx/>
              <a:latin typeface="Times New Roman" panose="02020603050405020304"/>
              <a:ea typeface="华文细黑"/>
              <a:cs typeface="Times New Roman" panose="02020603050405020304"/>
            </a:endParaRPr>
          </a:p>
          <a:p>
            <a:pPr algn="just">
              <a:lnSpc>
                <a:spcPct val="140000"/>
              </a:lnSpc>
            </a:pPr>
            <a:r>
              <a:rPr lang="zh-CN" altLang="zh-CN" sz="3200" b="1" kern="100" noProof="0" dirty="0">
                <a:ln>
                  <a:noFill/>
                </a:ln>
                <a:effectLst/>
                <a:uLnTx/>
                <a:uFillTx/>
                <a:latin typeface="Times New Roman" panose="02020603050405020304"/>
                <a:ea typeface="华文细黑"/>
                <a:cs typeface="Times New Roman" panose="02020603050405020304"/>
                <a:sym typeface="+mn-ea"/>
              </a:rPr>
              <a:t>C.多极化趋势影响美国的对外政策</a:t>
            </a:r>
            <a:endParaRPr lang="zh-CN" altLang="zh-CN" sz="3200" b="1" kern="100" noProof="0" dirty="0">
              <a:ln>
                <a:noFill/>
              </a:ln>
              <a:effectLst/>
              <a:uLnTx/>
              <a:uFillTx/>
              <a:latin typeface="Times New Roman" panose="02020603050405020304"/>
              <a:ea typeface="华文细黑"/>
              <a:cs typeface="Times New Roman" panose="02020603050405020304"/>
            </a:endParaRPr>
          </a:p>
          <a:p>
            <a:pPr algn="just">
              <a:lnSpc>
                <a:spcPct val="140000"/>
              </a:lnSpc>
            </a:pPr>
            <a:r>
              <a:rPr lang="zh-CN" altLang="zh-CN" sz="3200" b="1" kern="100" noProof="0" dirty="0">
                <a:ln>
                  <a:noFill/>
                </a:ln>
                <a:effectLst/>
                <a:uLnTx/>
                <a:uFillTx/>
                <a:latin typeface="Times New Roman" panose="02020603050405020304"/>
                <a:ea typeface="华文细黑"/>
                <a:cs typeface="Times New Roman" panose="02020603050405020304"/>
                <a:sym typeface="+mn-ea"/>
              </a:rPr>
              <a:t>D.世界格局发生根本性变化</a:t>
            </a:r>
            <a:endParaRPr lang="zh-CN" altLang="zh-CN" sz="3200" b="1" kern="100" noProof="0" dirty="0">
              <a:ln>
                <a:noFill/>
              </a:ln>
              <a:effectLst/>
              <a:uLnTx/>
              <a:uFillTx/>
              <a:latin typeface="Times New Roman" panose="02020603050405020304"/>
              <a:ea typeface="华文细黑"/>
              <a:cs typeface="Times New Roman" panose="02020603050405020304"/>
              <a:sym typeface="+mn-ea"/>
            </a:endParaRPr>
          </a:p>
        </p:txBody>
      </p:sp>
      <p:sp>
        <p:nvSpPr>
          <p:cNvPr id="4" name="文本框 3"/>
          <p:cNvSpPr txBox="1"/>
          <p:nvPr/>
        </p:nvSpPr>
        <p:spPr>
          <a:xfrm>
            <a:off x="2796540" y="1270"/>
            <a:ext cx="7294880" cy="737235"/>
          </a:xfrm>
          <a:prstGeom prst="rect">
            <a:avLst/>
          </a:prstGeom>
          <a:noFill/>
        </p:spPr>
        <p:txBody>
          <a:bodyPr wrap="none" rtlCol="0" anchor="t">
            <a:spAutoFit/>
          </a:bodyPr>
          <a:p>
            <a:pPr algn="just" defTabSz="1218565">
              <a:lnSpc>
                <a:spcPct val="150000"/>
              </a:lnSpc>
              <a:spcBef>
                <a:spcPts val="0"/>
              </a:spcBef>
              <a:spcAft>
                <a:spcPts val="0"/>
              </a:spcAft>
              <a:buClrTx/>
              <a:buSzTx/>
              <a:buFontTx/>
              <a:defRPr/>
            </a:pPr>
            <a:r>
              <a:rPr lang="zh-CN" altLang="zh-CN" sz="2800" b="1" kern="100" noProof="0" dirty="0">
                <a:ln>
                  <a:noFill/>
                </a:ln>
                <a:solidFill>
                  <a:srgbClr val="0000FF"/>
                </a:solidFill>
                <a:effectLst/>
                <a:uLnTx/>
                <a:uFillTx/>
                <a:latin typeface="Times New Roman" panose="02020603050405020304"/>
                <a:ea typeface="华文细黑"/>
                <a:cs typeface="Times New Roman" panose="02020603050405020304"/>
                <a:sym typeface="+mn-ea"/>
              </a:rPr>
              <a:t>命题点：中美关系；国际格局对外交影响因素</a:t>
            </a: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582930" y="5205730"/>
            <a:ext cx="808355"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1202" name="矩形 2"/>
          <p:cNvSpPr/>
          <p:nvPr/>
        </p:nvSpPr>
        <p:spPr>
          <a:xfrm>
            <a:off x="582613" y="646430"/>
            <a:ext cx="11272837" cy="5240020"/>
          </a:xfrm>
          <a:prstGeom prst="rect">
            <a:avLst/>
          </a:prstGeom>
          <a:noFill/>
          <a:ln w="9525">
            <a:noFill/>
          </a:ln>
        </p:spPr>
        <p:txBody>
          <a:bodyPr lIns="121898" tIns="60948" rIns="121898" bIns="60948">
            <a:spAutoFit/>
          </a:bodyPr>
          <a:p>
            <a:pPr algn="just">
              <a:lnSpc>
                <a:spcPct val="130000"/>
              </a:lnSpc>
            </a:pPr>
            <a:r>
              <a:rPr lang="en-US" altLang="zh-CN" sz="3200" b="1" dirty="0">
                <a:latin typeface="微软雅黑" panose="020B0503020204020204" charset="-122"/>
                <a:ea typeface="微软雅黑" panose="020B0503020204020204" charset="-122"/>
                <a:cs typeface="微软雅黑" panose="020B0503020204020204" charset="-122"/>
              </a:rPr>
              <a:t>3.(2015·</a:t>
            </a:r>
            <a:r>
              <a:rPr lang="zh-CN" altLang="zh-CN" sz="3200" b="1" dirty="0">
                <a:latin typeface="微软雅黑" panose="020B0503020204020204" charset="-122"/>
                <a:ea typeface="微软雅黑" panose="020B0503020204020204" charset="-122"/>
                <a:cs typeface="微软雅黑" panose="020B0503020204020204" charset="-122"/>
              </a:rPr>
              <a:t>海南单科，</a:t>
            </a:r>
            <a:r>
              <a:rPr lang="en-US" altLang="zh-CN" sz="3200" b="1" dirty="0">
                <a:latin typeface="微软雅黑" panose="020B0503020204020204" charset="-122"/>
                <a:ea typeface="微软雅黑" panose="020B0503020204020204" charset="-122"/>
                <a:cs typeface="微软雅黑" panose="020B0503020204020204" charset="-122"/>
              </a:rPr>
              <a:t>25)1971</a:t>
            </a:r>
            <a:r>
              <a:rPr lang="zh-CN" altLang="zh-CN" sz="3200" b="1" dirty="0">
                <a:latin typeface="微软雅黑" panose="020B0503020204020204" charset="-122"/>
                <a:ea typeface="微软雅黑" panose="020B0503020204020204" charset="-122"/>
                <a:cs typeface="微软雅黑" panose="020B0503020204020204" charset="-122"/>
              </a:rPr>
              <a:t>～</a:t>
            </a:r>
            <a:r>
              <a:rPr lang="en-US" altLang="zh-CN" sz="3200" b="1" dirty="0">
                <a:latin typeface="微软雅黑" panose="020B0503020204020204" charset="-122"/>
                <a:ea typeface="微软雅黑" panose="020B0503020204020204" charset="-122"/>
                <a:cs typeface="微软雅黑" panose="020B0503020204020204" charset="-122"/>
              </a:rPr>
              <a:t>1978</a:t>
            </a:r>
            <a:r>
              <a:rPr lang="zh-CN" altLang="zh-CN" sz="3200" b="1" dirty="0">
                <a:latin typeface="微软雅黑" panose="020B0503020204020204" charset="-122"/>
                <a:ea typeface="微软雅黑" panose="020B0503020204020204" charset="-122"/>
                <a:cs typeface="微软雅黑" panose="020B0503020204020204" charset="-122"/>
              </a:rPr>
              <a:t>年，我国共援助</a:t>
            </a:r>
            <a:r>
              <a:rPr lang="en-US" altLang="zh-CN" sz="3200" b="1" dirty="0">
                <a:latin typeface="微软雅黑" panose="020B0503020204020204" charset="-122"/>
                <a:ea typeface="微软雅黑" panose="020B0503020204020204" charset="-122"/>
                <a:cs typeface="微软雅黑" panose="020B0503020204020204" charset="-122"/>
              </a:rPr>
              <a:t>37</a:t>
            </a:r>
            <a:r>
              <a:rPr lang="zh-CN" altLang="zh-CN" sz="3200" b="1" dirty="0">
                <a:latin typeface="微软雅黑" panose="020B0503020204020204" charset="-122"/>
                <a:ea typeface="微软雅黑" panose="020B0503020204020204" charset="-122"/>
                <a:cs typeface="微软雅黑" panose="020B0503020204020204" charset="-122"/>
              </a:rPr>
              <a:t>个第三世界国家建成了</a:t>
            </a:r>
            <a:r>
              <a:rPr lang="en-US" altLang="zh-CN" sz="3200" b="1" dirty="0">
                <a:latin typeface="微软雅黑" panose="020B0503020204020204" charset="-122"/>
                <a:ea typeface="微软雅黑" panose="020B0503020204020204" charset="-122"/>
                <a:cs typeface="微软雅黑" panose="020B0503020204020204" charset="-122"/>
              </a:rPr>
              <a:t>470</a:t>
            </a:r>
            <a:r>
              <a:rPr lang="zh-CN" altLang="zh-CN" sz="3200" b="1" dirty="0">
                <a:latin typeface="微软雅黑" panose="020B0503020204020204" charset="-122"/>
                <a:ea typeface="微软雅黑" panose="020B0503020204020204" charset="-122"/>
                <a:cs typeface="微软雅黑" panose="020B0503020204020204" charset="-122"/>
              </a:rPr>
              <a:t>个项目，超过</a:t>
            </a:r>
            <a:r>
              <a:rPr lang="en-US" altLang="zh-CN" sz="3200" b="1" dirty="0">
                <a:latin typeface="微软雅黑" panose="020B0503020204020204" charset="-122"/>
                <a:ea typeface="微软雅黑" panose="020B0503020204020204" charset="-122"/>
                <a:cs typeface="微软雅黑" panose="020B0503020204020204" charset="-122"/>
              </a:rPr>
              <a:t>1955</a:t>
            </a:r>
            <a:r>
              <a:rPr lang="zh-CN" altLang="zh-CN" sz="3200" b="1" dirty="0">
                <a:latin typeface="微软雅黑" panose="020B0503020204020204" charset="-122"/>
                <a:ea typeface="微软雅黑" panose="020B0503020204020204" charset="-122"/>
                <a:cs typeface="微软雅黑" panose="020B0503020204020204" charset="-122"/>
              </a:rPr>
              <a:t>～</a:t>
            </a:r>
            <a:r>
              <a:rPr lang="en-US" altLang="zh-CN" sz="3200" b="1" dirty="0">
                <a:latin typeface="微软雅黑" panose="020B0503020204020204" charset="-122"/>
                <a:ea typeface="微软雅黑" panose="020B0503020204020204" charset="-122"/>
                <a:cs typeface="微软雅黑" panose="020B0503020204020204" charset="-122"/>
              </a:rPr>
              <a:t>1970</a:t>
            </a:r>
            <a:r>
              <a:rPr lang="zh-CN" altLang="zh-CN" sz="3200" b="1" dirty="0">
                <a:latin typeface="微软雅黑" panose="020B0503020204020204" charset="-122"/>
                <a:ea typeface="微软雅黑" panose="020B0503020204020204" charset="-122"/>
                <a:cs typeface="微软雅黑" panose="020B0503020204020204" charset="-122"/>
              </a:rPr>
              <a:t>年建成的援外项目总和，对外经济援助的支出为前</a:t>
            </a:r>
            <a:r>
              <a:rPr lang="en-US" altLang="zh-CN" sz="3200" b="1" dirty="0">
                <a:latin typeface="微软雅黑" panose="020B0503020204020204" charset="-122"/>
                <a:ea typeface="微软雅黑" panose="020B0503020204020204" charset="-122"/>
                <a:cs typeface="微软雅黑" panose="020B0503020204020204" charset="-122"/>
              </a:rPr>
              <a:t>16</a:t>
            </a:r>
            <a:r>
              <a:rPr lang="zh-CN" altLang="zh-CN" sz="3200" b="1" dirty="0">
                <a:latin typeface="微软雅黑" panose="020B0503020204020204" charset="-122"/>
                <a:ea typeface="微软雅黑" panose="020B0503020204020204" charset="-122"/>
                <a:cs typeface="微软雅黑" panose="020B0503020204020204" charset="-122"/>
              </a:rPr>
              <a:t>年总和的</a:t>
            </a:r>
            <a:r>
              <a:rPr lang="en-US" altLang="zh-CN" sz="3200" b="1" dirty="0">
                <a:latin typeface="微软雅黑" panose="020B0503020204020204" charset="-122"/>
                <a:ea typeface="微软雅黑" panose="020B0503020204020204" charset="-122"/>
                <a:cs typeface="微软雅黑" panose="020B0503020204020204" charset="-122"/>
              </a:rPr>
              <a:t>109%</a:t>
            </a:r>
            <a:r>
              <a:rPr lang="zh-CN" altLang="zh-CN" sz="3200" b="1" dirty="0">
                <a:latin typeface="微软雅黑" panose="020B0503020204020204" charset="-122"/>
                <a:ea typeface="微软雅黑" panose="020B0503020204020204" charset="-122"/>
                <a:cs typeface="微软雅黑" panose="020B0503020204020204" charset="-122"/>
              </a:rPr>
              <a:t>。这反映了（      ）</a:t>
            </a:r>
            <a:endParaRPr lang="zh-CN" altLang="zh-CN" sz="3200"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3200" b="1" dirty="0">
                <a:latin typeface="微软雅黑" panose="020B0503020204020204" charset="-122"/>
                <a:ea typeface="微软雅黑" panose="020B0503020204020204" charset="-122"/>
                <a:cs typeface="微软雅黑" panose="020B0503020204020204" charset="-122"/>
              </a:rPr>
              <a:t>A.</a:t>
            </a:r>
            <a:r>
              <a:rPr lang="zh-CN" altLang="zh-CN" sz="3200" b="1" dirty="0">
                <a:latin typeface="微软雅黑" panose="020B0503020204020204" charset="-122"/>
                <a:ea typeface="微软雅黑" panose="020B0503020204020204" charset="-122"/>
                <a:cs typeface="微软雅黑" panose="020B0503020204020204" charset="-122"/>
              </a:rPr>
              <a:t>中国综合国力迅速提升</a:t>
            </a:r>
            <a:endParaRPr lang="zh-CN" altLang="zh-CN" sz="3200"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3200" b="1" dirty="0">
                <a:latin typeface="微软雅黑" panose="020B0503020204020204" charset="-122"/>
                <a:ea typeface="微软雅黑" panose="020B0503020204020204" charset="-122"/>
                <a:cs typeface="微软雅黑" panose="020B0503020204020204" charset="-122"/>
              </a:rPr>
              <a:t>B.</a:t>
            </a:r>
            <a:r>
              <a:rPr lang="zh-CN" altLang="zh-CN" sz="3200" b="1" dirty="0">
                <a:latin typeface="微软雅黑" panose="020B0503020204020204" charset="-122"/>
                <a:ea typeface="微软雅黑" panose="020B0503020204020204" charset="-122"/>
                <a:cs typeface="微软雅黑" panose="020B0503020204020204" charset="-122"/>
              </a:rPr>
              <a:t>经济全球化和一体化趋势不断加强</a:t>
            </a:r>
            <a:endParaRPr lang="zh-CN" altLang="zh-CN" sz="3200"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3200" b="1" dirty="0">
                <a:latin typeface="微软雅黑" panose="020B0503020204020204" charset="-122"/>
                <a:ea typeface="微软雅黑" panose="020B0503020204020204" charset="-122"/>
                <a:cs typeface="微软雅黑" panose="020B0503020204020204" charset="-122"/>
              </a:rPr>
              <a:t>C.</a:t>
            </a:r>
            <a:r>
              <a:rPr lang="zh-CN" altLang="zh-CN" sz="3200" b="1" dirty="0">
                <a:latin typeface="微软雅黑" panose="020B0503020204020204" charset="-122"/>
                <a:ea typeface="微软雅黑" panose="020B0503020204020204" charset="-122"/>
                <a:cs typeface="微软雅黑" panose="020B0503020204020204" charset="-122"/>
              </a:rPr>
              <a:t>世界殖民体系彻底瓦解</a:t>
            </a:r>
            <a:endParaRPr lang="zh-CN" altLang="zh-CN" sz="3200" b="1" dirty="0">
              <a:latin typeface="微软雅黑" panose="020B0503020204020204" charset="-122"/>
              <a:ea typeface="微软雅黑" panose="020B0503020204020204" charset="-122"/>
              <a:cs typeface="微软雅黑" panose="020B0503020204020204" charset="-122"/>
            </a:endParaRPr>
          </a:p>
          <a:p>
            <a:pPr algn="just">
              <a:lnSpc>
                <a:spcPct val="130000"/>
              </a:lnSpc>
            </a:pPr>
            <a:r>
              <a:rPr lang="en-US" altLang="zh-CN" sz="3200" b="1" dirty="0">
                <a:latin typeface="微软雅黑" panose="020B0503020204020204" charset="-122"/>
                <a:ea typeface="微软雅黑" panose="020B0503020204020204" charset="-122"/>
                <a:cs typeface="微软雅黑" panose="020B0503020204020204" charset="-122"/>
              </a:rPr>
              <a:t>D.</a:t>
            </a:r>
            <a:r>
              <a:rPr lang="zh-CN" altLang="zh-CN" sz="3200" b="1" dirty="0">
                <a:latin typeface="微软雅黑" panose="020B0503020204020204" charset="-122"/>
                <a:ea typeface="微软雅黑" panose="020B0503020204020204" charset="-122"/>
                <a:cs typeface="微软雅黑" panose="020B0503020204020204" charset="-122"/>
              </a:rPr>
              <a:t>经济援助成为中国外交的重要手段</a:t>
            </a:r>
            <a:endParaRPr lang="zh-CN" altLang="zh-CN" sz="3200" b="1"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489835" y="635"/>
            <a:ext cx="9428480" cy="737235"/>
          </a:xfrm>
          <a:prstGeom prst="rect">
            <a:avLst/>
          </a:prstGeom>
          <a:noFill/>
        </p:spPr>
        <p:txBody>
          <a:bodyPr wrap="none" rtlCol="0" anchor="t">
            <a:spAutoFit/>
          </a:bodyPr>
          <a:p>
            <a:pPr algn="just">
              <a:lnSpc>
                <a:spcPct val="150000"/>
              </a:lnSpc>
            </a:pPr>
            <a:r>
              <a:rPr lang="zh-CN" altLang="zh-CN" sz="2800" b="1" dirty="0">
                <a:solidFill>
                  <a:srgbClr val="0000FF"/>
                </a:solidFill>
                <a:latin typeface="Times New Roman" panose="02020603050405020304" pitchFamily="18" charset="0"/>
                <a:ea typeface="华文细黑" pitchFamily="2" charset="-122"/>
                <a:sym typeface="+mn-ea"/>
              </a:rPr>
              <a:t>命题点：现代中国的对外关系</a:t>
            </a:r>
            <a:r>
              <a:rPr lang="en-US" altLang="zh-CN" sz="2800" b="1" dirty="0">
                <a:solidFill>
                  <a:srgbClr val="0000FF"/>
                </a:solidFill>
                <a:latin typeface="Times New Roman" panose="02020603050405020304" pitchFamily="18" charset="0"/>
                <a:ea typeface="华文细黑" pitchFamily="2" charset="-122"/>
                <a:sym typeface="+mn-ea"/>
              </a:rPr>
              <a:t>——20</a:t>
            </a:r>
            <a:r>
              <a:rPr lang="zh-CN" altLang="zh-CN" sz="2800" b="1" dirty="0">
                <a:solidFill>
                  <a:srgbClr val="0000FF"/>
                </a:solidFill>
                <a:latin typeface="Times New Roman" panose="02020603050405020304" pitchFamily="18" charset="0"/>
                <a:ea typeface="华文细黑" pitchFamily="2" charset="-122"/>
                <a:sym typeface="+mn-ea"/>
              </a:rPr>
              <a:t>世纪</a:t>
            </a:r>
            <a:r>
              <a:rPr lang="en-US" altLang="zh-CN" sz="2800" b="1" dirty="0">
                <a:solidFill>
                  <a:srgbClr val="0000FF"/>
                </a:solidFill>
                <a:latin typeface="Times New Roman" panose="02020603050405020304" pitchFamily="18" charset="0"/>
                <a:ea typeface="华文细黑" pitchFamily="2" charset="-122"/>
                <a:sym typeface="+mn-ea"/>
              </a:rPr>
              <a:t>70</a:t>
            </a:r>
            <a:r>
              <a:rPr lang="zh-CN" altLang="zh-CN" sz="2800" b="1" dirty="0">
                <a:solidFill>
                  <a:srgbClr val="0000FF"/>
                </a:solidFill>
                <a:latin typeface="Times New Roman" panose="02020603050405020304" pitchFamily="18" charset="0"/>
                <a:ea typeface="华文细黑" pitchFamily="2" charset="-122"/>
                <a:sym typeface="+mn-ea"/>
              </a:rPr>
              <a:t>年代的外交成就</a:t>
            </a:r>
            <a:endParaRPr lang="zh-CN" altLang="zh-CN" sz="2800" b="1" dirty="0">
              <a:solidFill>
                <a:srgbClr val="0000FF"/>
              </a:solidFill>
              <a:latin typeface="Times New Roman" panose="02020603050405020304" pitchFamily="18" charset="0"/>
              <a:ea typeface="华文细黑" pitchFamily="2" charset="-122"/>
              <a:sym typeface="+mn-ea"/>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燕尾形 8"/>
          <p:cNvSpPr/>
          <p:nvPr/>
        </p:nvSpPr>
        <p:spPr>
          <a:xfrm>
            <a:off x="180975" y="241935"/>
            <a:ext cx="324421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b="1" spc="-100">
                <a:solidFill>
                  <a:srgbClr val="070707"/>
                </a:solidFill>
                <a:effectLst/>
                <a:uFillTx/>
                <a:latin typeface="微软雅黑" panose="020B0503020204020204" charset="-122"/>
                <a:ea typeface="微软雅黑" panose="020B0503020204020204" charset="-122"/>
                <a:cs typeface="+mn-ea"/>
                <a:sym typeface="+mn-ea"/>
              </a:rPr>
              <a:t>基础知识强调</a:t>
            </a:r>
            <a:endParaRPr lang="zh-CN" altLang="en-US" sz="3200" b="1" spc="-100">
              <a:solidFill>
                <a:srgbClr val="070707"/>
              </a:solidFill>
              <a:effectLst/>
              <a:uFillTx/>
              <a:latin typeface="微软雅黑" panose="020B0503020204020204" charset="-122"/>
              <a:ea typeface="微软雅黑" panose="020B0503020204020204" charset="-122"/>
              <a:cs typeface="+mn-ea"/>
              <a:sym typeface="+mn-ea"/>
            </a:endParaRPr>
          </a:p>
        </p:txBody>
      </p:sp>
      <p:sp>
        <p:nvSpPr>
          <p:cNvPr id="21" name="文本框 20"/>
          <p:cNvSpPr txBox="1"/>
          <p:nvPr/>
        </p:nvSpPr>
        <p:spPr>
          <a:xfrm>
            <a:off x="3472815" y="1116965"/>
            <a:ext cx="8556625" cy="5438140"/>
          </a:xfrm>
          <a:prstGeom prst="rect">
            <a:avLst/>
          </a:prstGeom>
          <a:noFill/>
          <a:ln w="19050">
            <a:solidFill>
              <a:srgbClr val="000000"/>
            </a:solidFill>
          </a:ln>
          <a:effectLst>
            <a:outerShdw blurRad="50800" dist="38100" dir="5400000" algn="t" rotWithShape="0">
              <a:prstClr val="black">
                <a:alpha val="40000"/>
              </a:prstClr>
            </a:outerShdw>
          </a:effectLst>
        </p:spPr>
        <p:txBody>
          <a:bodyPr wrap="square" rtlCol="0" anchor="t">
            <a:spAutoFit/>
          </a:bodyPr>
          <a:p>
            <a:pPr>
              <a:lnSpc>
                <a:spcPct val="110000"/>
              </a:lnSpc>
              <a:spcBef>
                <a:spcPts val="0"/>
              </a:spcBef>
              <a:spcAft>
                <a:spcPts val="0"/>
              </a:spcAft>
            </a:pP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考点二  中国恢复联合国合法席位</a:t>
            </a:r>
            <a:endPar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原因</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国际</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标志</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意义：美国、中国、世界</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ct val="110000"/>
              </a:lnSpc>
              <a:spcBef>
                <a:spcPts val="0"/>
              </a:spcBef>
              <a:spcAft>
                <a:spcPts val="0"/>
              </a:spcAft>
            </a:pP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考点三  中美关系正常化与中日邦交正常化</a:t>
            </a:r>
            <a:endParaRPr lang="en-US" altLang="zh-CN"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中美关系正常化</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原因：美国</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中国</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过程</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意义：国内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国际</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中日邦交正常化</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原因  </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过程  </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6" name="椭圆 5"/>
          <p:cNvSpPr/>
          <p:nvPr/>
        </p:nvSpPr>
        <p:spPr>
          <a:xfrm>
            <a:off x="434975" y="2614295"/>
            <a:ext cx="882650" cy="907415"/>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600" b="1">
                <a:solidFill>
                  <a:srgbClr val="1A24E6"/>
                </a:solidFill>
                <a:effectLst/>
                <a:latin typeface="微软雅黑" panose="020B0503020204020204" charset="-122"/>
                <a:ea typeface="微软雅黑" panose="020B0503020204020204" charset="-122"/>
              </a:rPr>
              <a:t>听</a:t>
            </a:r>
            <a:endParaRPr lang="zh-CN" altLang="en-US" sz="3600" b="1">
              <a:solidFill>
                <a:srgbClr val="1A24E6"/>
              </a:solidFill>
              <a:effectLst/>
              <a:latin typeface="微软雅黑" panose="020B0503020204020204" charset="-122"/>
              <a:ea typeface="微软雅黑" panose="020B0503020204020204" charset="-122"/>
            </a:endParaRPr>
          </a:p>
        </p:txBody>
      </p:sp>
      <p:sp>
        <p:nvSpPr>
          <p:cNvPr id="2" name="文本框 1"/>
          <p:cNvSpPr txBox="1"/>
          <p:nvPr/>
        </p:nvSpPr>
        <p:spPr>
          <a:xfrm>
            <a:off x="1431925" y="2858135"/>
            <a:ext cx="1929130" cy="583565"/>
          </a:xfrm>
          <a:prstGeom prst="rect">
            <a:avLst/>
          </a:prstGeom>
          <a:noFill/>
        </p:spPr>
        <p:txBody>
          <a:bodyPr wrap="square" rtlCol="0">
            <a:spAutoFit/>
          </a:bodyPr>
          <a:p>
            <a:r>
              <a:rPr lang="zh-CN" altLang="en-US" sz="3200">
                <a:solidFill>
                  <a:srgbClr val="000000"/>
                </a:solidFill>
                <a:effectLst/>
                <a:latin typeface="微软雅黑" panose="020B0503020204020204" charset="-122"/>
                <a:ea typeface="微软雅黑" panose="020B0503020204020204" charset="-122"/>
              </a:rPr>
              <a:t>老师强调</a:t>
            </a:r>
            <a:endParaRPr lang="zh-CN" altLang="en-US" sz="3200">
              <a:solidFill>
                <a:srgbClr val="000000"/>
              </a:solidFill>
              <a:effectLst/>
              <a:latin typeface="微软雅黑" panose="020B0503020204020204" charset="-122"/>
              <a:ea typeface="微软雅黑" panose="020B0503020204020204" charset="-122"/>
            </a:endParaRPr>
          </a:p>
        </p:txBody>
      </p:sp>
      <p:sp>
        <p:nvSpPr>
          <p:cNvPr id="3" name="文本框 2"/>
          <p:cNvSpPr txBox="1"/>
          <p:nvPr/>
        </p:nvSpPr>
        <p:spPr>
          <a:xfrm>
            <a:off x="1376045" y="4014470"/>
            <a:ext cx="2040890" cy="583565"/>
          </a:xfrm>
          <a:prstGeom prst="rect">
            <a:avLst/>
          </a:prstGeom>
          <a:noFill/>
        </p:spPr>
        <p:txBody>
          <a:bodyPr wrap="square" rtlCol="0">
            <a:spAutoFit/>
          </a:bodyPr>
          <a:p>
            <a:r>
              <a:rPr lang="zh-CN" altLang="en-US" sz="3200">
                <a:solidFill>
                  <a:srgbClr val="000000"/>
                </a:solidFill>
                <a:effectLst/>
                <a:latin typeface="微软雅黑" panose="020B0503020204020204" charset="-122"/>
                <a:ea typeface="微软雅黑" panose="020B0503020204020204" charset="-122"/>
              </a:rPr>
              <a:t>补充完善</a:t>
            </a:r>
            <a:endParaRPr lang="zh-CN" altLang="en-US" sz="3200">
              <a:solidFill>
                <a:srgbClr val="000000"/>
              </a:solidFill>
              <a:effectLst/>
              <a:latin typeface="微软雅黑" panose="020B0503020204020204" charset="-122"/>
              <a:ea typeface="微软雅黑" panose="020B0503020204020204" charset="-122"/>
            </a:endParaRPr>
          </a:p>
        </p:txBody>
      </p:sp>
      <p:sp>
        <p:nvSpPr>
          <p:cNvPr id="4" name="椭圆 3"/>
          <p:cNvSpPr/>
          <p:nvPr/>
        </p:nvSpPr>
        <p:spPr>
          <a:xfrm>
            <a:off x="434975" y="3862070"/>
            <a:ext cx="882650" cy="888365"/>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600" b="1">
                <a:solidFill>
                  <a:srgbClr val="1A24E6"/>
                </a:solidFill>
                <a:effectLst/>
                <a:latin typeface="微软雅黑" panose="020B0503020204020204" charset="-122"/>
                <a:ea typeface="微软雅黑" panose="020B0503020204020204" charset="-122"/>
              </a:rPr>
              <a:t>写</a:t>
            </a:r>
            <a:endParaRPr lang="zh-CN" altLang="en-US" sz="3600" b="1">
              <a:solidFill>
                <a:srgbClr val="1A24E6"/>
              </a:solidFill>
              <a:effectLst/>
              <a:latin typeface="微软雅黑" panose="020B0503020204020204" charset="-122"/>
              <a:ea typeface="微软雅黑" panose="020B0503020204020204" charset="-122"/>
            </a:endParaRPr>
          </a:p>
        </p:txBody>
      </p:sp>
      <p:sp>
        <p:nvSpPr>
          <p:cNvPr id="5" name="文本框 4"/>
          <p:cNvSpPr txBox="1"/>
          <p:nvPr/>
        </p:nvSpPr>
        <p:spPr>
          <a:xfrm>
            <a:off x="314325" y="736600"/>
            <a:ext cx="3046730"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sz="3200">
                <a:solidFill>
                  <a:srgbClr val="070707"/>
                </a:solidFill>
                <a:effectLst/>
                <a:latin typeface="楷体" panose="02010609060101010101" charset="-122"/>
                <a:ea typeface="楷体" panose="02010609060101010101" charset="-122"/>
                <a:cs typeface="楷体" panose="02010609060101010101" charset="-122"/>
              </a:rPr>
              <a:t>(</a:t>
            </a:r>
            <a:r>
              <a:rPr lang="zh-CN" altLang="en-US" sz="3200">
                <a:solidFill>
                  <a:srgbClr val="070707"/>
                </a:solidFill>
                <a:effectLst/>
                <a:latin typeface="楷体" panose="02010609060101010101" charset="-122"/>
                <a:ea typeface="楷体" panose="02010609060101010101" charset="-122"/>
                <a:cs typeface="楷体" panose="02010609060101010101" charset="-122"/>
              </a:rPr>
              <a:t>金版</a:t>
            </a:r>
            <a:r>
              <a:rPr lang="en-US" altLang="zh-CN" sz="3200">
                <a:solidFill>
                  <a:srgbClr val="070707"/>
                </a:solidFill>
                <a:effectLst/>
                <a:latin typeface="楷体" panose="02010609060101010101" charset="-122"/>
                <a:ea typeface="楷体" panose="02010609060101010101" charset="-122"/>
                <a:cs typeface="楷体" panose="02010609060101010101" charset="-122"/>
              </a:rPr>
              <a:t>P214-215)</a:t>
            </a:r>
            <a:endParaRPr lang="en-US" altLang="zh-CN" sz="3200">
              <a:solidFill>
                <a:srgbClr val="070707"/>
              </a:solidFill>
              <a:effectLst/>
              <a:latin typeface="楷体" panose="02010609060101010101" charset="-122"/>
              <a:ea typeface="楷体" panose="02010609060101010101" charset="-122"/>
              <a:cs typeface="楷体" panose="02010609060101010101" charset="-122"/>
            </a:endParaRPr>
          </a:p>
        </p:txBody>
      </p:sp>
      <p:sp>
        <p:nvSpPr>
          <p:cNvPr id="123906" name="矩形 123905"/>
          <p:cNvSpPr/>
          <p:nvPr/>
        </p:nvSpPr>
        <p:spPr>
          <a:xfrm>
            <a:off x="3472815" y="241935"/>
            <a:ext cx="5157470" cy="645160"/>
          </a:xfrm>
          <a:prstGeom prst="rect">
            <a:avLst/>
          </a:prstGeom>
          <a:noFill/>
          <a:ln w="12700">
            <a:noFill/>
          </a:ln>
        </p:spPr>
        <p:txBody>
          <a:bodyPr wrap="square">
            <a:spAutoFit/>
          </a:bodyPr>
          <a:p>
            <a:pPr algn="l"/>
            <a:r>
              <a:rPr lang="en-US" altLang="zh-CN" sz="3600" b="1" dirty="0">
                <a:solidFill>
                  <a:srgbClr val="161EC6"/>
                </a:solidFill>
                <a:latin typeface="微软雅黑" panose="020B0503020204020204" charset="-122"/>
                <a:ea typeface="微软雅黑" panose="020B0503020204020204" charset="-122"/>
                <a:cs typeface="微软雅黑" panose="020B0503020204020204" charset="-122"/>
              </a:rPr>
              <a:t>70</a:t>
            </a:r>
            <a:r>
              <a:rPr lang="zh-CN" altLang="en-US" sz="3600" b="1" dirty="0">
                <a:solidFill>
                  <a:srgbClr val="161EC6"/>
                </a:solidFill>
                <a:latin typeface="微软雅黑" panose="020B0503020204020204" charset="-122"/>
                <a:ea typeface="微软雅黑" panose="020B0503020204020204" charset="-122"/>
                <a:cs typeface="微软雅黑" panose="020B0503020204020204" charset="-122"/>
              </a:rPr>
              <a:t>年代外交关系的突破</a:t>
            </a:r>
            <a:endParaRPr lang="zh-CN" altLang="en-US" sz="3600" b="1" dirty="0">
              <a:solidFill>
                <a:srgbClr val="161EC6"/>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P spid="3" grpId="0"/>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框 66562"/>
          <p:cNvSpPr txBox="1"/>
          <p:nvPr/>
        </p:nvSpPr>
        <p:spPr>
          <a:xfrm>
            <a:off x="887730" y="899795"/>
            <a:ext cx="10749280" cy="5259070"/>
          </a:xfrm>
          <a:prstGeom prst="rect">
            <a:avLst/>
          </a:prstGeom>
          <a:noFill/>
          <a:ln w="9525">
            <a:noFill/>
          </a:ln>
        </p:spPr>
        <p:txBody>
          <a:bodyPr wrap="square">
            <a:spAutoFit/>
          </a:bodyPr>
          <a:p>
            <a:pPr>
              <a:lnSpc>
                <a:spcPct val="105000"/>
              </a:lnSpc>
            </a:pPr>
            <a:r>
              <a:rPr lang="zh-CN" altLang="en-US" sz="3200" b="1" dirty="0">
                <a:solidFill>
                  <a:srgbClr val="080808"/>
                </a:solidFill>
                <a:latin typeface="微软雅黑" panose="020B0503020204020204" charset="-122"/>
                <a:ea typeface="微软雅黑" panose="020B0503020204020204" charset="-122"/>
                <a:cs typeface="微软雅黑" panose="020B0503020204020204" charset="-122"/>
              </a:rPr>
              <a:t>问题探究</a:t>
            </a:r>
            <a:endParaRPr lang="zh-CN" altLang="en-US" sz="3200" b="1"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05000"/>
              </a:lnSpc>
            </a:pPr>
            <a:r>
              <a:rPr lang="en-US" sz="3200" b="1" dirty="0">
                <a:solidFill>
                  <a:srgbClr val="0000CC"/>
                </a:solidFill>
                <a:latin typeface="微软雅黑" panose="020B0503020204020204" charset="-122"/>
                <a:ea typeface="微软雅黑" panose="020B0503020204020204" charset="-122"/>
                <a:cs typeface="微软雅黑" panose="020B0503020204020204" charset="-122"/>
              </a:rPr>
              <a:t>(1)</a:t>
            </a:r>
            <a:r>
              <a:rPr lang="zh-CN" altLang="en-US" sz="3200" b="1" dirty="0">
                <a:solidFill>
                  <a:srgbClr val="0000CC"/>
                </a:solidFill>
                <a:latin typeface="微软雅黑" panose="020B0503020204020204" charset="-122"/>
                <a:ea typeface="微软雅黑" panose="020B0503020204020204" charset="-122"/>
                <a:cs typeface="微软雅黑" panose="020B0503020204020204" charset="-122"/>
              </a:rPr>
              <a:t>联合国是什么时候建立的？</a:t>
            </a:r>
            <a:endParaRPr lang="zh-CN" altLang="en-US" sz="3200" b="1" dirty="0">
              <a:solidFill>
                <a:srgbClr val="0000CC"/>
              </a:solidFill>
              <a:latin typeface="微软雅黑" panose="020B0503020204020204" charset="-122"/>
              <a:ea typeface="微软雅黑" panose="020B0503020204020204" charset="-122"/>
              <a:cs typeface="微软雅黑" panose="020B0503020204020204" charset="-122"/>
            </a:endParaRPr>
          </a:p>
          <a:p>
            <a:pPr>
              <a:lnSpc>
                <a:spcPct val="105000"/>
              </a:lnSpc>
            </a:pPr>
            <a:r>
              <a:rPr lang="zh-CN" altLang="en-US" sz="3200" b="1" dirty="0">
                <a:solidFill>
                  <a:srgbClr val="080808"/>
                </a:solidFill>
                <a:latin typeface="微软雅黑" panose="020B0503020204020204" charset="-122"/>
                <a:ea typeface="微软雅黑" panose="020B0503020204020204" charset="-122"/>
                <a:cs typeface="微软雅黑" panose="020B0503020204020204" charset="-122"/>
              </a:rPr>
              <a:t>     </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1945</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年</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10</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月</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24</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日，联合国在纽约诞生。</a:t>
            </a:r>
            <a:endParaRPr lang="zh-CN" altLang="en-US" sz="4800" b="1"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05000"/>
              </a:lnSpc>
            </a:pPr>
            <a:r>
              <a:rPr lang="en-US" sz="3200" b="1" dirty="0">
                <a:solidFill>
                  <a:srgbClr val="0000CC"/>
                </a:solidFill>
                <a:latin typeface="微软雅黑" panose="020B0503020204020204" charset="-122"/>
                <a:ea typeface="微软雅黑" panose="020B0503020204020204" charset="-122"/>
                <a:cs typeface="微软雅黑" panose="020B0503020204020204" charset="-122"/>
              </a:rPr>
              <a:t>(2)</a:t>
            </a:r>
            <a:r>
              <a:rPr lang="zh-CN" altLang="en-US" sz="3200" b="1" dirty="0">
                <a:solidFill>
                  <a:srgbClr val="0000CC"/>
                </a:solidFill>
                <a:latin typeface="微软雅黑" panose="020B0503020204020204" charset="-122"/>
                <a:ea typeface="微软雅黑" panose="020B0503020204020204" charset="-122"/>
                <a:cs typeface="微软雅黑" panose="020B0503020204020204" charset="-122"/>
              </a:rPr>
              <a:t>中国在联合国的合法席位为什么是恢复，而不是加入？</a:t>
            </a:r>
            <a:endParaRPr lang="zh-CN" altLang="en-US" sz="3200" b="1" dirty="0">
              <a:solidFill>
                <a:srgbClr val="0000CC"/>
              </a:solidFill>
              <a:latin typeface="微软雅黑" panose="020B0503020204020204" charset="-122"/>
              <a:ea typeface="微软雅黑" panose="020B0503020204020204" charset="-122"/>
              <a:cs typeface="微软雅黑" panose="020B0503020204020204" charset="-122"/>
            </a:endParaRPr>
          </a:p>
          <a:p>
            <a:pPr>
              <a:lnSpc>
                <a:spcPct val="105000"/>
              </a:lnSpc>
              <a:buClr>
                <a:schemeClr val="bg1"/>
              </a:buClr>
            </a:pPr>
            <a:r>
              <a:rPr lang="zh-CN" altLang="en-US" sz="3200" b="1" dirty="0">
                <a:solidFill>
                  <a:srgbClr val="080808"/>
                </a:solidFill>
                <a:latin typeface="微软雅黑" panose="020B0503020204020204" charset="-122"/>
                <a:ea typeface="微软雅黑" panose="020B0503020204020204" charset="-122"/>
                <a:cs typeface="微软雅黑" panose="020B0503020204020204" charset="-122"/>
              </a:rPr>
              <a:t>     </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①</a:t>
            </a:r>
            <a:r>
              <a:rPr lang="zh-CN" altLang="x-none" sz="3200" dirty="0">
                <a:solidFill>
                  <a:srgbClr val="080808"/>
                </a:solidFill>
                <a:latin typeface="微软雅黑" panose="020B0503020204020204" charset="-122"/>
                <a:ea typeface="微软雅黑" panose="020B0503020204020204" charset="-122"/>
                <a:cs typeface="微软雅黑" panose="020B0503020204020204" charset="-122"/>
              </a:rPr>
              <a:t>中国是联合国的创始会员国之一，也是安理会常任理事国之一。中国对联合国的筹建和成立做过重要贡献。</a:t>
            </a:r>
            <a:endParaRPr lang="en-US" altLang="zh-CN" sz="3200"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05000"/>
              </a:lnSpc>
              <a:buClr>
                <a:schemeClr val="bg1"/>
              </a:buClr>
            </a:pP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     ②</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新中国成立后</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按照国际法</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应由中华人民共和国中央人民政府接替中国国民政府在联合国的代表资格</a:t>
            </a:r>
            <a:r>
              <a:rPr lang="en-US" altLang="zh-CN" sz="3200" dirty="0">
                <a:solidFill>
                  <a:srgbClr val="080808"/>
                </a:solidFill>
                <a:latin typeface="微软雅黑" panose="020B0503020204020204" charset="-122"/>
                <a:ea typeface="微软雅黑" panose="020B0503020204020204" charset="-122"/>
                <a:cs typeface="微软雅黑" panose="020B0503020204020204" charset="-122"/>
              </a:rPr>
              <a:t>,</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恢复在联合国的一切合法权益。但</a:t>
            </a:r>
            <a:r>
              <a:rPr lang="zh-CN" altLang="x-none" sz="3200" dirty="0">
                <a:solidFill>
                  <a:srgbClr val="080808"/>
                </a:solidFill>
                <a:latin typeface="微软雅黑" panose="020B0503020204020204" charset="-122"/>
                <a:ea typeface="微软雅黑" panose="020B0503020204020204" charset="-122"/>
                <a:cs typeface="微软雅黑" panose="020B0503020204020204" charset="-122"/>
              </a:rPr>
              <a:t>由于美国阻挠，新中国在联合国席位一直被</a:t>
            </a:r>
            <a:r>
              <a:rPr lang="zh-CN" altLang="en-US" sz="3200" dirty="0">
                <a:solidFill>
                  <a:srgbClr val="080808"/>
                </a:solidFill>
                <a:latin typeface="微软雅黑" panose="020B0503020204020204" charset="-122"/>
                <a:ea typeface="微软雅黑" panose="020B0503020204020204" charset="-122"/>
                <a:cs typeface="微软雅黑" panose="020B0503020204020204" charset="-122"/>
              </a:rPr>
              <a:t>台湾</a:t>
            </a:r>
            <a:r>
              <a:rPr lang="zh-CN" altLang="x-none" sz="3200" dirty="0">
                <a:solidFill>
                  <a:srgbClr val="080808"/>
                </a:solidFill>
                <a:latin typeface="微软雅黑" panose="020B0503020204020204" charset="-122"/>
                <a:ea typeface="微软雅黑" panose="020B0503020204020204" charset="-122"/>
                <a:cs typeface="微软雅黑" panose="020B0503020204020204" charset="-122"/>
              </a:rPr>
              <a:t>蒋介石集团占据。</a:t>
            </a:r>
            <a:endParaRPr lang="zh-CN" altLang="en-US" sz="3200">
              <a:solidFill>
                <a:srgbClr val="0000CC"/>
              </a:solidFill>
              <a:latin typeface="微软雅黑" panose="020B0503020204020204" charset="-122"/>
              <a:ea typeface="微软雅黑" panose="020B0503020204020204" charset="-122"/>
              <a:cs typeface="微软雅黑" panose="020B0503020204020204" charset="-122"/>
            </a:endParaRPr>
          </a:p>
        </p:txBody>
      </p:sp>
      <p:sp>
        <p:nvSpPr>
          <p:cNvPr id="66564" name="文本框 66563"/>
          <p:cNvSpPr txBox="1"/>
          <p:nvPr/>
        </p:nvSpPr>
        <p:spPr>
          <a:xfrm>
            <a:off x="1774825" y="3068638"/>
            <a:ext cx="579120" cy="521970"/>
          </a:xfrm>
          <a:prstGeom prst="rect">
            <a:avLst/>
          </a:prstGeom>
          <a:noFill/>
          <a:ln w="9525">
            <a:noFill/>
          </a:ln>
        </p:spPr>
        <p:txBody>
          <a:bodyPr wrap="none" anchor="t">
            <a:spAutoFit/>
          </a:bodyPr>
          <a:p>
            <a:pPr>
              <a:buClr>
                <a:schemeClr val="bg1"/>
              </a:buClr>
            </a:pPr>
            <a:r>
              <a:rPr lang="en-US" altLang="zh-CN" sz="2800" b="1" dirty="0">
                <a:solidFill>
                  <a:srgbClr val="000000"/>
                </a:solidFill>
                <a:latin typeface="Arial" panose="020B0604020202020204" pitchFamily="34" charset="0"/>
              </a:rPr>
              <a:t>    </a:t>
            </a:r>
            <a:endParaRPr lang="en-US" altLang="zh-CN" sz="2800" b="1" dirty="0">
              <a:solidFill>
                <a:srgbClr val="000000"/>
              </a:solidFill>
              <a:latin typeface="Times New Roman" panose="02020603050405020304" pitchFamily="18" charset="0"/>
            </a:endParaRPr>
          </a:p>
        </p:txBody>
      </p:sp>
      <p:pic>
        <p:nvPicPr>
          <p:cNvPr id="66567" name="图片 66566" descr="7081">
            <a:hlinkClick r:id="rId1"/>
          </p:cNvPr>
          <p:cNvPicPr>
            <a:picLocks noChangeAspect="1"/>
          </p:cNvPicPr>
          <p:nvPr/>
        </p:nvPicPr>
        <p:blipFill>
          <a:blip r:embed="rId2">
            <a:lum bright="-12000"/>
          </a:blip>
          <a:stretch>
            <a:fillRect/>
          </a:stretch>
        </p:blipFill>
        <p:spPr>
          <a:xfrm>
            <a:off x="9839325" y="167005"/>
            <a:ext cx="1657350" cy="1435100"/>
          </a:xfrm>
          <a:prstGeom prst="rect">
            <a:avLst/>
          </a:prstGeom>
          <a:noFill/>
          <a:ln w="9525">
            <a:noFill/>
          </a:ln>
        </p:spPr>
      </p:pic>
      <p:sp>
        <p:nvSpPr>
          <p:cNvPr id="66570" name="文本框 66569"/>
          <p:cNvSpPr txBox="1"/>
          <p:nvPr/>
        </p:nvSpPr>
        <p:spPr>
          <a:xfrm>
            <a:off x="803910" y="253365"/>
            <a:ext cx="8541385" cy="646430"/>
          </a:xfrm>
          <a:prstGeom prst="rect">
            <a:avLst/>
          </a:prstGeom>
          <a:noFill/>
          <a:ln w="25400">
            <a:noFill/>
          </a:ln>
        </p:spPr>
        <p:txBody>
          <a:bodyPr wrap="square" lIns="90000" tIns="46800" rIns="90000" bIns="46800">
            <a:spAutoFit/>
          </a:bodyPr>
          <a:p>
            <a:pPr>
              <a:lnSpc>
                <a:spcPct val="100000"/>
              </a:lnSpc>
              <a:buClr>
                <a:schemeClr val="bg1"/>
              </a:buClr>
            </a:pP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考点二</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中国恢复在联合国的合法席位</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6563">
                                            <p:txEl>
                                              <p:charRg st="3" end="19"/>
                                            </p:txEl>
                                          </p:spTgt>
                                        </p:tgtEl>
                                        <p:attrNameLst>
                                          <p:attrName>style.visibility</p:attrName>
                                        </p:attrNameLst>
                                      </p:cBhvr>
                                      <p:to>
                                        <p:strVal val="visible"/>
                                      </p:to>
                                    </p:set>
                                    <p:anim calcmode="lin" valueType="num">
                                      <p:cBhvr additive="base">
                                        <p:cTn id="7" dur="500" fill="hold"/>
                                        <p:tgtEl>
                                          <p:spTgt spid="66563">
                                            <p:txEl>
                                              <p:charRg st="3" end="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charRg st="3" end="1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iterate type="wd">
                                    <p:tmPct val="10000"/>
                                  </p:iterate>
                                  <p:childTnLst>
                                    <p:set>
                                      <p:cBhvr>
                                        <p:cTn id="12" dur="1" fill="hold">
                                          <p:stCondLst>
                                            <p:cond delay="0"/>
                                          </p:stCondLst>
                                        </p:cTn>
                                        <p:tgtEl>
                                          <p:spTgt spid="66563">
                                            <p:txEl>
                                              <p:charRg st="19" end="43"/>
                                            </p:txEl>
                                          </p:spTgt>
                                        </p:tgtEl>
                                        <p:attrNameLst>
                                          <p:attrName>style.visibility</p:attrName>
                                        </p:attrNameLst>
                                      </p:cBhvr>
                                      <p:to>
                                        <p:strVal val="visible"/>
                                      </p:to>
                                    </p:set>
                                    <p:animEffect transition="in" filter="fade">
                                      <p:cBhvr>
                                        <p:cTn id="13" dur="192" decel="100000"/>
                                        <p:tgtEl>
                                          <p:spTgt spid="66563">
                                            <p:txEl>
                                              <p:charRg st="19" end="43"/>
                                            </p:txEl>
                                          </p:spTgt>
                                        </p:tgtEl>
                                      </p:cBhvr>
                                    </p:animEffect>
                                    <p:animScale>
                                      <p:cBhvr>
                                        <p:cTn id="14" dur="192" decel="100000"/>
                                        <p:tgtEl>
                                          <p:spTgt spid="66563">
                                            <p:txEl>
                                              <p:charRg st="19" end="43"/>
                                            </p:txEl>
                                          </p:spTgt>
                                        </p:tgtEl>
                                      </p:cBhvr>
                                      <p:from x="10000" y="10000"/>
                                      <p:to x="200000" y="450000"/>
                                    </p:animScale>
                                    <p:animScale>
                                      <p:cBhvr>
                                        <p:cTn id="15" dur="308" accel="100000" fill="hold">
                                          <p:stCondLst>
                                            <p:cond delay="192"/>
                                          </p:stCondLst>
                                        </p:cTn>
                                        <p:tgtEl>
                                          <p:spTgt spid="66563">
                                            <p:txEl>
                                              <p:charRg st="19" end="43"/>
                                            </p:txEl>
                                          </p:spTgt>
                                        </p:tgtEl>
                                      </p:cBhvr>
                                      <p:from x="200000" y="450000"/>
                                      <p:to x="100000" y="100000"/>
                                    </p:animScale>
                                    <p:set>
                                      <p:cBhvr>
                                        <p:cTn id="16" dur="192" fill="hold"/>
                                        <p:tgtEl>
                                          <p:spTgt spid="66563">
                                            <p:txEl>
                                              <p:charRg st="19" end="43"/>
                                            </p:txEl>
                                          </p:spTgt>
                                        </p:tgtEl>
                                        <p:attrNameLst>
                                          <p:attrName>ppt_x</p:attrName>
                                        </p:attrNameLst>
                                      </p:cBhvr>
                                      <p:to>
                                        <p:strVal val="(0.5)"/>
                                      </p:to>
                                    </p:set>
                                    <p:anim from="(0.5)" to="(#ppt_x)" calcmode="lin" valueType="num">
                                      <p:cBhvr>
                                        <p:cTn id="17" dur="308" accel="100000" fill="hold">
                                          <p:stCondLst>
                                            <p:cond delay="192"/>
                                          </p:stCondLst>
                                        </p:cTn>
                                        <p:tgtEl>
                                          <p:spTgt spid="66563">
                                            <p:txEl>
                                              <p:charRg st="19" end="43"/>
                                            </p:txEl>
                                          </p:spTgt>
                                        </p:tgtEl>
                                        <p:attrNameLst>
                                          <p:attrName>ppt_x</p:attrName>
                                        </p:attrNameLst>
                                      </p:cBhvr>
                                    </p:anim>
                                    <p:set>
                                      <p:cBhvr>
                                        <p:cTn id="18" dur="192" fill="hold"/>
                                        <p:tgtEl>
                                          <p:spTgt spid="66563">
                                            <p:txEl>
                                              <p:charRg st="19" end="43"/>
                                            </p:txEl>
                                          </p:spTgt>
                                        </p:tgtEl>
                                        <p:attrNameLst>
                                          <p:attrName>ppt_y</p:attrName>
                                        </p:attrNameLst>
                                      </p:cBhvr>
                                      <p:to>
                                        <p:strVal val="(#ppt_y+0.4)"/>
                                      </p:to>
                                    </p:set>
                                    <p:anim from="(#ppt_y+0.4)" to="(#ppt_y)" calcmode="lin" valueType="num">
                                      <p:cBhvr>
                                        <p:cTn id="19" dur="308" accel="100000" fill="hold">
                                          <p:stCondLst>
                                            <p:cond delay="192"/>
                                          </p:stCondLst>
                                        </p:cTn>
                                        <p:tgtEl>
                                          <p:spTgt spid="66563">
                                            <p:txEl>
                                              <p:charRg st="19" end="43"/>
                                            </p:txEl>
                                          </p:spTgt>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6563">
                                            <p:txEl>
                                              <p:charRg st="43" end="71"/>
                                            </p:txEl>
                                          </p:spTgt>
                                        </p:tgtEl>
                                        <p:attrNameLst>
                                          <p:attrName>style.visibility</p:attrName>
                                        </p:attrNameLst>
                                      </p:cBhvr>
                                      <p:to>
                                        <p:strVal val="visible"/>
                                      </p:to>
                                    </p:set>
                                    <p:anim calcmode="lin" valueType="num">
                                      <p:cBhvr additive="base">
                                        <p:cTn id="24" dur="500" fill="hold"/>
                                        <p:tgtEl>
                                          <p:spTgt spid="66563">
                                            <p:txEl>
                                              <p:charRg st="43" end="7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6563">
                                            <p:txEl>
                                              <p:charRg st="43" end="7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iterate type="wd">
                                    <p:tmPct val="10000"/>
                                  </p:iterate>
                                  <p:childTnLst>
                                    <p:set>
                                      <p:cBhvr>
                                        <p:cTn id="29" dur="1" fill="hold">
                                          <p:stCondLst>
                                            <p:cond delay="0"/>
                                          </p:stCondLst>
                                        </p:cTn>
                                        <p:tgtEl>
                                          <p:spTgt spid="66563">
                                            <p:txEl>
                                              <p:charRg st="71" end="119"/>
                                            </p:txEl>
                                          </p:spTgt>
                                        </p:tgtEl>
                                        <p:attrNameLst>
                                          <p:attrName>style.visibility</p:attrName>
                                        </p:attrNameLst>
                                      </p:cBhvr>
                                      <p:to>
                                        <p:strVal val="visible"/>
                                      </p:to>
                                    </p:set>
                                    <p:animEffect transition="in" filter="fade">
                                      <p:cBhvr>
                                        <p:cTn id="30" dur="192" decel="100000"/>
                                        <p:tgtEl>
                                          <p:spTgt spid="66563">
                                            <p:txEl>
                                              <p:charRg st="71" end="119"/>
                                            </p:txEl>
                                          </p:spTgt>
                                        </p:tgtEl>
                                      </p:cBhvr>
                                    </p:animEffect>
                                    <p:animScale>
                                      <p:cBhvr>
                                        <p:cTn id="31" dur="192" decel="100000"/>
                                        <p:tgtEl>
                                          <p:spTgt spid="66563">
                                            <p:txEl>
                                              <p:charRg st="71" end="119"/>
                                            </p:txEl>
                                          </p:spTgt>
                                        </p:tgtEl>
                                      </p:cBhvr>
                                      <p:from x="10000" y="10000"/>
                                      <p:to x="200000" y="450000"/>
                                    </p:animScale>
                                    <p:animScale>
                                      <p:cBhvr>
                                        <p:cTn id="32" dur="308" accel="100000" fill="hold">
                                          <p:stCondLst>
                                            <p:cond delay="192"/>
                                          </p:stCondLst>
                                        </p:cTn>
                                        <p:tgtEl>
                                          <p:spTgt spid="66563">
                                            <p:txEl>
                                              <p:charRg st="71" end="119"/>
                                            </p:txEl>
                                          </p:spTgt>
                                        </p:tgtEl>
                                      </p:cBhvr>
                                      <p:from x="200000" y="450000"/>
                                      <p:to x="100000" y="100000"/>
                                    </p:animScale>
                                    <p:set>
                                      <p:cBhvr>
                                        <p:cTn id="33" dur="192" fill="hold"/>
                                        <p:tgtEl>
                                          <p:spTgt spid="66563">
                                            <p:txEl>
                                              <p:charRg st="71" end="119"/>
                                            </p:txEl>
                                          </p:spTgt>
                                        </p:tgtEl>
                                        <p:attrNameLst>
                                          <p:attrName>ppt_x</p:attrName>
                                        </p:attrNameLst>
                                      </p:cBhvr>
                                      <p:to>
                                        <p:strVal val="(0.5)"/>
                                      </p:to>
                                    </p:set>
                                    <p:anim from="(0.5)" to="(#ppt_x)" calcmode="lin" valueType="num">
                                      <p:cBhvr>
                                        <p:cTn id="34" dur="308" accel="100000" fill="hold">
                                          <p:stCondLst>
                                            <p:cond delay="192"/>
                                          </p:stCondLst>
                                        </p:cTn>
                                        <p:tgtEl>
                                          <p:spTgt spid="66563">
                                            <p:txEl>
                                              <p:charRg st="71" end="119"/>
                                            </p:txEl>
                                          </p:spTgt>
                                        </p:tgtEl>
                                        <p:attrNameLst>
                                          <p:attrName>ppt_x</p:attrName>
                                        </p:attrNameLst>
                                      </p:cBhvr>
                                    </p:anim>
                                    <p:set>
                                      <p:cBhvr>
                                        <p:cTn id="35" dur="192" fill="hold"/>
                                        <p:tgtEl>
                                          <p:spTgt spid="66563">
                                            <p:txEl>
                                              <p:charRg st="71" end="119"/>
                                            </p:txEl>
                                          </p:spTgt>
                                        </p:tgtEl>
                                        <p:attrNameLst>
                                          <p:attrName>ppt_y</p:attrName>
                                        </p:attrNameLst>
                                      </p:cBhvr>
                                      <p:to>
                                        <p:strVal val="(#ppt_y+0.4)"/>
                                      </p:to>
                                    </p:set>
                                    <p:anim from="(#ppt_y+0.4)" to="(#ppt_y)" calcmode="lin" valueType="num">
                                      <p:cBhvr>
                                        <p:cTn id="36" dur="308" accel="100000" fill="hold">
                                          <p:stCondLst>
                                            <p:cond delay="192"/>
                                          </p:stCondLst>
                                        </p:cTn>
                                        <p:tgtEl>
                                          <p:spTgt spid="66563">
                                            <p:txEl>
                                              <p:charRg st="71" end="119"/>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iterate type="wd">
                                    <p:tmPct val="10000"/>
                                  </p:iterate>
                                  <p:childTnLst>
                                    <p:set>
                                      <p:cBhvr>
                                        <p:cTn id="40" dur="1" fill="hold">
                                          <p:stCondLst>
                                            <p:cond delay="0"/>
                                          </p:stCondLst>
                                        </p:cTn>
                                        <p:tgtEl>
                                          <p:spTgt spid="66563">
                                            <p:txEl>
                                              <p:charRg st="119" end="152"/>
                                            </p:txEl>
                                          </p:spTgt>
                                        </p:tgtEl>
                                        <p:attrNameLst>
                                          <p:attrName>style.visibility</p:attrName>
                                        </p:attrNameLst>
                                      </p:cBhvr>
                                      <p:to>
                                        <p:strVal val="visible"/>
                                      </p:to>
                                    </p:set>
                                    <p:animEffect transition="in" filter="fade">
                                      <p:cBhvr>
                                        <p:cTn id="41" dur="192" decel="100000"/>
                                        <p:tgtEl>
                                          <p:spTgt spid="66563">
                                            <p:txEl>
                                              <p:charRg st="119" end="152"/>
                                            </p:txEl>
                                          </p:spTgt>
                                        </p:tgtEl>
                                      </p:cBhvr>
                                    </p:animEffect>
                                    <p:animScale>
                                      <p:cBhvr>
                                        <p:cTn id="42" dur="192" decel="100000"/>
                                        <p:tgtEl>
                                          <p:spTgt spid="66563">
                                            <p:txEl>
                                              <p:charRg st="119" end="152"/>
                                            </p:txEl>
                                          </p:spTgt>
                                        </p:tgtEl>
                                      </p:cBhvr>
                                      <p:from x="10000" y="10000"/>
                                      <p:to x="200000" y="450000"/>
                                    </p:animScale>
                                    <p:animScale>
                                      <p:cBhvr>
                                        <p:cTn id="43" dur="308" accel="100000" fill="hold">
                                          <p:stCondLst>
                                            <p:cond delay="192"/>
                                          </p:stCondLst>
                                        </p:cTn>
                                        <p:tgtEl>
                                          <p:spTgt spid="66563">
                                            <p:txEl>
                                              <p:charRg st="119" end="152"/>
                                            </p:txEl>
                                          </p:spTgt>
                                        </p:tgtEl>
                                      </p:cBhvr>
                                      <p:from x="200000" y="450000"/>
                                      <p:to x="100000" y="100000"/>
                                    </p:animScale>
                                    <p:set>
                                      <p:cBhvr>
                                        <p:cTn id="44" dur="192" fill="hold"/>
                                        <p:tgtEl>
                                          <p:spTgt spid="66563">
                                            <p:txEl>
                                              <p:charRg st="119" end="152"/>
                                            </p:txEl>
                                          </p:spTgt>
                                        </p:tgtEl>
                                        <p:attrNameLst>
                                          <p:attrName>ppt_x</p:attrName>
                                        </p:attrNameLst>
                                      </p:cBhvr>
                                      <p:to>
                                        <p:strVal val="(0.5)"/>
                                      </p:to>
                                    </p:set>
                                    <p:anim from="(0.5)" to="(#ppt_x)" calcmode="lin" valueType="num">
                                      <p:cBhvr>
                                        <p:cTn id="45" dur="308" accel="100000" fill="hold">
                                          <p:stCondLst>
                                            <p:cond delay="192"/>
                                          </p:stCondLst>
                                        </p:cTn>
                                        <p:tgtEl>
                                          <p:spTgt spid="66563">
                                            <p:txEl>
                                              <p:charRg st="119" end="152"/>
                                            </p:txEl>
                                          </p:spTgt>
                                        </p:tgtEl>
                                        <p:attrNameLst>
                                          <p:attrName>ppt_x</p:attrName>
                                        </p:attrNameLst>
                                      </p:cBhvr>
                                    </p:anim>
                                    <p:set>
                                      <p:cBhvr>
                                        <p:cTn id="46" dur="192" fill="hold"/>
                                        <p:tgtEl>
                                          <p:spTgt spid="66563">
                                            <p:txEl>
                                              <p:charRg st="119" end="152"/>
                                            </p:txEl>
                                          </p:spTgt>
                                        </p:tgtEl>
                                        <p:attrNameLst>
                                          <p:attrName>ppt_y</p:attrName>
                                        </p:attrNameLst>
                                      </p:cBhvr>
                                      <p:to>
                                        <p:strVal val="(#ppt_y+0.4)"/>
                                      </p:to>
                                    </p:set>
                                    <p:anim from="(#ppt_y+0.4)" to="(#ppt_y)" calcmode="lin" valueType="num">
                                      <p:cBhvr>
                                        <p:cTn id="47" dur="308" accel="100000" fill="hold">
                                          <p:stCondLst>
                                            <p:cond delay="192"/>
                                          </p:stCondLst>
                                        </p:cTn>
                                        <p:tgtEl>
                                          <p:spTgt spid="66563">
                                            <p:txEl>
                                              <p:charRg st="119" end="15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文本框 153601"/>
          <p:cNvSpPr txBox="1"/>
          <p:nvPr/>
        </p:nvSpPr>
        <p:spPr>
          <a:xfrm>
            <a:off x="724535" y="982345"/>
            <a:ext cx="11146155" cy="4972685"/>
          </a:xfrm>
          <a:prstGeom prst="rect">
            <a:avLst/>
          </a:prstGeom>
          <a:noFill/>
          <a:ln w="25400">
            <a:noFill/>
          </a:ln>
          <a:extLst>
            <a:ext uri="{909E8E84-426E-40DD-AFC4-6F175D3DCCD1}">
              <a14:hiddenFill xmlns:a14="http://schemas.microsoft.com/office/drawing/2010/main">
                <a:solidFill>
                  <a:schemeClr val="bg1"/>
                </a:solidFill>
              </a14:hiddenFill>
            </a:ext>
          </a:extLst>
        </p:spPr>
        <p:txBody>
          <a:bodyPr wrap="square" lIns="90000" tIns="46800" rIns="90000" bIns="46800">
            <a:spAutoFit/>
          </a:bodyPr>
          <a:p>
            <a:pPr>
              <a:lnSpc>
                <a:spcPct val="105000"/>
              </a:lnSpc>
              <a:buClr>
                <a:schemeClr val="bg1"/>
              </a:buClr>
            </a:pP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 </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原因</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05000"/>
              </a:lnSpc>
            </a:pPr>
            <a:r>
              <a:rPr lang="zh-CN" altLang="en-US" sz="2800" b="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①</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中国综合国力的增强和国际地位的提高</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05000"/>
              </a:lnSpc>
            </a:pP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②</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广大发展中国家的支持</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05000"/>
              </a:lnSpc>
            </a:pP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③</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美国霸权地位的衰落</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05000"/>
              </a:lnSpc>
            </a:pP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 </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标志</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05000"/>
              </a:lnSpc>
            </a:pP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3. </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意义</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①</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提高中国国际地位，增强中国在国际事务中的作用</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②</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宣告美国孤立中国政策的破产</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③</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增强第三世界国家的力量</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r>
              <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改变了联合国受美国操纵控制的局面，推动世界格局的多极化趋势</a:t>
            </a:r>
            <a:endParaRPr lang="zh-CN" altLang="en-US" sz="30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183299" name="文本框 183298"/>
          <p:cNvSpPr txBox="1"/>
          <p:nvPr/>
        </p:nvSpPr>
        <p:spPr>
          <a:xfrm>
            <a:off x="1774825" y="3068638"/>
            <a:ext cx="579120" cy="521970"/>
          </a:xfrm>
          <a:prstGeom prst="rect">
            <a:avLst/>
          </a:prstGeom>
          <a:noFill/>
          <a:ln w="9525">
            <a:noFill/>
          </a:ln>
        </p:spPr>
        <p:txBody>
          <a:bodyPr wrap="none" anchor="t">
            <a:spAutoFit/>
          </a:bodyPr>
          <a:p>
            <a:pPr>
              <a:buClr>
                <a:schemeClr val="bg1"/>
              </a:buClr>
            </a:pPr>
            <a:r>
              <a:rPr lang="en-US" altLang="zh-CN" sz="2800" b="1" dirty="0">
                <a:solidFill>
                  <a:srgbClr val="000000"/>
                </a:solidFill>
                <a:latin typeface="Arial" panose="020B0604020202020204" pitchFamily="34" charset="0"/>
              </a:rPr>
              <a:t>    </a:t>
            </a:r>
            <a:endParaRPr lang="en-US" altLang="zh-CN" sz="2800" b="1" dirty="0">
              <a:solidFill>
                <a:srgbClr val="000000"/>
              </a:solidFill>
              <a:latin typeface="Times New Roman" panose="02020603050405020304" pitchFamily="18" charset="0"/>
            </a:endParaRPr>
          </a:p>
        </p:txBody>
      </p:sp>
      <p:sp>
        <p:nvSpPr>
          <p:cNvPr id="183300" name="文本框 183299"/>
          <p:cNvSpPr txBox="1"/>
          <p:nvPr/>
        </p:nvSpPr>
        <p:spPr>
          <a:xfrm>
            <a:off x="1919288" y="3573463"/>
            <a:ext cx="7920037" cy="583565"/>
          </a:xfrm>
          <a:prstGeom prst="rect">
            <a:avLst/>
          </a:prstGeom>
          <a:noFill/>
          <a:ln w="9525">
            <a:noFill/>
          </a:ln>
        </p:spPr>
        <p:txBody>
          <a:bodyPr>
            <a:spAutoFit/>
          </a:bodyPr>
          <a:p>
            <a:pPr algn="just">
              <a:spcBef>
                <a:spcPct val="50000"/>
              </a:spcBef>
              <a:buClr>
                <a:schemeClr val="bg1"/>
              </a:buClr>
            </a:pPr>
            <a:r>
              <a:rPr lang="en-US" altLang="zh-CN" sz="3200">
                <a:solidFill>
                  <a:srgbClr val="000000"/>
                </a:solidFill>
                <a:latin typeface="华文中宋" pitchFamily="2" charset="-122"/>
                <a:ea typeface="华文中宋" pitchFamily="2" charset="-122"/>
              </a:rPr>
              <a:t> </a:t>
            </a:r>
            <a:endParaRPr lang="en-US" altLang="zh-CN" sz="2800" b="1" dirty="0">
              <a:solidFill>
                <a:srgbClr val="000000"/>
              </a:solidFill>
              <a:latin typeface="华文中宋" pitchFamily="2" charset="-122"/>
              <a:ea typeface="华文中宋" pitchFamily="2" charset="-122"/>
            </a:endParaRPr>
          </a:p>
        </p:txBody>
      </p:sp>
      <p:pic>
        <p:nvPicPr>
          <p:cNvPr id="183301" name="图片 183300" descr="7081">
            <a:hlinkClick r:id="rId1"/>
          </p:cNvPr>
          <p:cNvPicPr>
            <a:picLocks noChangeAspect="1"/>
          </p:cNvPicPr>
          <p:nvPr/>
        </p:nvPicPr>
        <p:blipFill>
          <a:blip r:embed="rId2">
            <a:lum bright="-12000"/>
          </a:blip>
          <a:stretch>
            <a:fillRect/>
          </a:stretch>
        </p:blipFill>
        <p:spPr>
          <a:xfrm>
            <a:off x="10456545" y="56515"/>
            <a:ext cx="1657350" cy="1435100"/>
          </a:xfrm>
          <a:prstGeom prst="rect">
            <a:avLst/>
          </a:prstGeom>
          <a:noFill/>
          <a:ln w="9525">
            <a:noFill/>
          </a:ln>
        </p:spPr>
      </p:pic>
      <p:sp>
        <p:nvSpPr>
          <p:cNvPr id="183303" name="文本框 183302"/>
          <p:cNvSpPr txBox="1"/>
          <p:nvPr/>
        </p:nvSpPr>
        <p:spPr>
          <a:xfrm>
            <a:off x="3354070" y="3068955"/>
            <a:ext cx="8147050" cy="2799715"/>
          </a:xfrm>
          <a:prstGeom prst="rect">
            <a:avLst/>
          </a:prstGeom>
          <a:noFill/>
          <a:ln w="28575">
            <a:solidFill>
              <a:srgbClr val="00B050"/>
            </a:solidFill>
          </a:ln>
        </p:spPr>
        <p:txBody>
          <a:bodyPr wrap="square">
            <a:spAutoFit/>
          </a:bodyPr>
          <a:p>
            <a:pPr>
              <a:lnSpc>
                <a:spcPct val="110000"/>
              </a:lnSpc>
              <a:spcBef>
                <a:spcPct val="50000"/>
              </a:spcBef>
            </a:pPr>
            <a:r>
              <a:rPr lang="zh-CN" altLang="en-US" sz="4000" b="1" dirty="0">
                <a:solidFill>
                  <a:srgbClr val="080808"/>
                </a:solidFill>
                <a:latin typeface="微软雅黑" panose="020B0503020204020204" charset="-122"/>
                <a:ea typeface="微软雅黑" panose="020B0503020204020204" charset="-122"/>
              </a:rPr>
              <a:t>毛泽东明确表示，要去，为什么不去？这是非洲黑人兄弟和中小国家用轿子把我们抬进联合国的，不去就脱离群众了。</a:t>
            </a:r>
            <a:endParaRPr lang="zh-CN" altLang="en-US" sz="4000" b="1" dirty="0">
              <a:solidFill>
                <a:srgbClr val="080808"/>
              </a:solidFill>
              <a:latin typeface="微软雅黑" panose="020B0503020204020204" charset="-122"/>
              <a:ea typeface="微软雅黑" panose="020B0503020204020204" charset="-122"/>
            </a:endParaRPr>
          </a:p>
        </p:txBody>
      </p:sp>
      <p:sp>
        <p:nvSpPr>
          <p:cNvPr id="66570" name="文本框 66569"/>
          <p:cNvSpPr txBox="1"/>
          <p:nvPr/>
        </p:nvSpPr>
        <p:spPr>
          <a:xfrm>
            <a:off x="724535" y="173990"/>
            <a:ext cx="8541385" cy="646430"/>
          </a:xfrm>
          <a:prstGeom prst="rect">
            <a:avLst/>
          </a:prstGeom>
          <a:noFill/>
          <a:ln w="25400">
            <a:noFill/>
          </a:ln>
        </p:spPr>
        <p:txBody>
          <a:bodyPr wrap="square" lIns="90000" tIns="46800" rIns="90000" bIns="46800">
            <a:spAutoFit/>
          </a:bodyPr>
          <a:p>
            <a:pPr>
              <a:lnSpc>
                <a:spcPct val="100000"/>
              </a:lnSpc>
              <a:buClr>
                <a:schemeClr val="bg1"/>
              </a:buClr>
            </a:pP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考点二</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中国恢复在联合国的合法席位</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grpSp>
        <p:nvGrpSpPr>
          <p:cNvPr id="153614" name="组合 153613"/>
          <p:cNvGrpSpPr/>
          <p:nvPr/>
        </p:nvGrpSpPr>
        <p:grpSpPr>
          <a:xfrm>
            <a:off x="3234055" y="1491615"/>
            <a:ext cx="7620000" cy="4572000"/>
            <a:chOff x="368" y="1200"/>
            <a:chExt cx="4768" cy="2929"/>
          </a:xfrm>
        </p:grpSpPr>
        <p:pic>
          <p:nvPicPr>
            <p:cNvPr id="153615" name="图片 153614" descr="F2003060308492000000"/>
            <p:cNvPicPr>
              <a:picLocks noChangeAspect="1"/>
            </p:cNvPicPr>
            <p:nvPr/>
          </p:nvPicPr>
          <p:blipFill>
            <a:blip r:embed="rId3"/>
            <a:stretch>
              <a:fillRect/>
            </a:stretch>
          </p:blipFill>
          <p:spPr>
            <a:xfrm>
              <a:off x="384" y="1200"/>
              <a:ext cx="2208" cy="1584"/>
            </a:xfrm>
            <a:prstGeom prst="rect">
              <a:avLst/>
            </a:prstGeom>
            <a:noFill/>
            <a:ln w="9525">
              <a:noFill/>
            </a:ln>
          </p:spPr>
        </p:pic>
        <p:pic>
          <p:nvPicPr>
            <p:cNvPr id="153616" name="图片 153615" descr="102060_13"/>
            <p:cNvPicPr>
              <a:picLocks noChangeAspect="1"/>
            </p:cNvPicPr>
            <p:nvPr/>
          </p:nvPicPr>
          <p:blipFill>
            <a:blip r:embed="rId4"/>
            <a:stretch>
              <a:fillRect/>
            </a:stretch>
          </p:blipFill>
          <p:spPr>
            <a:xfrm>
              <a:off x="2574" y="1200"/>
              <a:ext cx="2562" cy="1584"/>
            </a:xfrm>
            <a:prstGeom prst="rect">
              <a:avLst/>
            </a:prstGeom>
            <a:noFill/>
            <a:ln w="9525">
              <a:noFill/>
            </a:ln>
          </p:spPr>
        </p:pic>
        <p:pic>
          <p:nvPicPr>
            <p:cNvPr id="153617" name="图片 153616" descr="1066633967_ZMaiap"/>
            <p:cNvPicPr>
              <a:picLocks noChangeAspect="1"/>
            </p:cNvPicPr>
            <p:nvPr/>
          </p:nvPicPr>
          <p:blipFill>
            <a:blip r:embed="rId5"/>
            <a:stretch>
              <a:fillRect/>
            </a:stretch>
          </p:blipFill>
          <p:spPr>
            <a:xfrm>
              <a:off x="368" y="2784"/>
              <a:ext cx="2224" cy="1345"/>
            </a:xfrm>
            <a:prstGeom prst="rect">
              <a:avLst/>
            </a:prstGeom>
            <a:noFill/>
            <a:ln w="9525">
              <a:noFill/>
            </a:ln>
          </p:spPr>
        </p:pic>
        <p:pic>
          <p:nvPicPr>
            <p:cNvPr id="153618" name="图片 153617" descr="xin_2305032411236872530921"/>
            <p:cNvPicPr>
              <a:picLocks noChangeAspect="1"/>
            </p:cNvPicPr>
            <p:nvPr/>
          </p:nvPicPr>
          <p:blipFill>
            <a:blip r:embed="rId6"/>
            <a:stretch>
              <a:fillRect/>
            </a:stretch>
          </p:blipFill>
          <p:spPr>
            <a:xfrm>
              <a:off x="2592" y="2771"/>
              <a:ext cx="2541" cy="1338"/>
            </a:xfrm>
            <a:prstGeom prst="rect">
              <a:avLst/>
            </a:prstGeom>
            <a:noFill/>
            <a:ln w="9525">
              <a:noFill/>
            </a:ln>
          </p:spPr>
        </p:pic>
        <p:sp>
          <p:nvSpPr>
            <p:cNvPr id="153619" name="文本框 153618"/>
            <p:cNvSpPr txBox="1"/>
            <p:nvPr/>
          </p:nvSpPr>
          <p:spPr>
            <a:xfrm>
              <a:off x="2591" y="2841"/>
              <a:ext cx="1681" cy="334"/>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黑体" panose="02010609060101010101" pitchFamily="49" charset="-122"/>
                </a:rPr>
                <a:t>南京长江大桥</a:t>
              </a:r>
              <a:endParaRPr lang="zh-CN" altLang="en-US" sz="2800" b="1" dirty="0">
                <a:latin typeface="Arial" panose="020B0604020202020204" pitchFamily="34" charset="0"/>
                <a:ea typeface="黑体" panose="02010609060101010101" pitchFamily="49" charset="-122"/>
              </a:endParaRPr>
            </a:p>
          </p:txBody>
        </p:sp>
        <p:sp>
          <p:nvSpPr>
            <p:cNvPr id="153620" name="文本框 153619"/>
            <p:cNvSpPr txBox="1"/>
            <p:nvPr/>
          </p:nvSpPr>
          <p:spPr>
            <a:xfrm>
              <a:off x="3312" y="2453"/>
              <a:ext cx="1776" cy="334"/>
            </a:xfrm>
            <a:prstGeom prst="rect">
              <a:avLst/>
            </a:prstGeom>
            <a:solidFill>
              <a:schemeClr val="bg1"/>
            </a:solidFill>
            <a:ln w="9525" cap="flat" cmpd="sng">
              <a:solidFill>
                <a:srgbClr val="0000CC"/>
              </a:solidFill>
              <a:prstDash val="solid"/>
              <a:miter/>
              <a:headEnd type="none" w="med" len="med"/>
              <a:tailEnd type="none" w="med" len="med"/>
            </a:ln>
          </p:spPr>
          <p:txBody>
            <a:bodyPr>
              <a:spAutoFit/>
            </a:bodyPr>
            <a:p>
              <a:pPr>
                <a:spcBef>
                  <a:spcPct val="50000"/>
                </a:spcBef>
              </a:pPr>
              <a:r>
                <a:rPr lang="zh-CN" altLang="en-US" sz="2800" b="1" dirty="0">
                  <a:latin typeface="Arial" panose="020B0604020202020204" pitchFamily="34" charset="0"/>
                  <a:ea typeface="黑体" panose="02010609060101010101" pitchFamily="49" charset="-122"/>
                </a:rPr>
                <a:t>我国第一颗氢弹</a:t>
              </a:r>
              <a:endParaRPr lang="zh-CN" altLang="en-US" sz="2800" b="1" dirty="0">
                <a:latin typeface="Arial" panose="020B0604020202020204" pitchFamily="34" charset="0"/>
                <a:ea typeface="黑体" panose="02010609060101010101" pitchFamily="49" charset="-122"/>
              </a:endParaRPr>
            </a:p>
          </p:txBody>
        </p:sp>
        <p:sp>
          <p:nvSpPr>
            <p:cNvPr id="153621" name="文本框 153620"/>
            <p:cNvSpPr txBox="1"/>
            <p:nvPr/>
          </p:nvSpPr>
          <p:spPr>
            <a:xfrm>
              <a:off x="461" y="2403"/>
              <a:ext cx="2017" cy="334"/>
            </a:xfrm>
            <a:prstGeom prst="rect">
              <a:avLst/>
            </a:prstGeom>
            <a:solidFill>
              <a:schemeClr val="bg1"/>
            </a:solidFill>
            <a:ln w="9525" cap="flat" cmpd="sng">
              <a:solidFill>
                <a:srgbClr val="0000CC"/>
              </a:solidFill>
              <a:prstDash val="solid"/>
              <a:miter/>
              <a:headEnd type="none" w="med" len="med"/>
              <a:tailEnd type="none" w="med" len="med"/>
            </a:ln>
          </p:spPr>
          <p:txBody>
            <a:bodyPr>
              <a:spAutoFit/>
            </a:bodyPr>
            <a:p>
              <a:pPr algn="ctr">
                <a:spcBef>
                  <a:spcPct val="50000"/>
                </a:spcBef>
              </a:pPr>
              <a:r>
                <a:rPr lang="zh-CN" altLang="en-US" sz="2800" b="1" dirty="0">
                  <a:latin typeface="Arial" panose="020B0604020202020204" pitchFamily="34" charset="0"/>
                  <a:ea typeface="黑体" panose="02010609060101010101" pitchFamily="49" charset="-122"/>
                </a:rPr>
                <a:t>我国第一颗原子弹</a:t>
              </a:r>
              <a:endParaRPr lang="zh-CN" altLang="en-US" sz="2800" b="1" dirty="0">
                <a:latin typeface="Arial" panose="020B0604020202020204" pitchFamily="34" charset="0"/>
                <a:ea typeface="黑体" panose="02010609060101010101" pitchFamily="49" charset="-122"/>
              </a:endParaRPr>
            </a:p>
          </p:txBody>
        </p:sp>
        <p:sp>
          <p:nvSpPr>
            <p:cNvPr id="153622" name="文本框 153621"/>
            <p:cNvSpPr txBox="1"/>
            <p:nvPr/>
          </p:nvSpPr>
          <p:spPr>
            <a:xfrm>
              <a:off x="384" y="2735"/>
              <a:ext cx="1680" cy="334"/>
            </a:xfrm>
            <a:prstGeom prst="rect">
              <a:avLst/>
            </a:prstGeom>
            <a:noFill/>
            <a:ln w="9525">
              <a:noFill/>
            </a:ln>
          </p:spPr>
          <p:txBody>
            <a:bodyPr>
              <a:spAutoFit/>
            </a:bodyPr>
            <a:p>
              <a:pPr>
                <a:spcBef>
                  <a:spcPct val="50000"/>
                </a:spcBef>
              </a:pPr>
              <a:r>
                <a:rPr lang="zh-CN" altLang="en-US" sz="2800" b="1" dirty="0">
                  <a:solidFill>
                    <a:schemeClr val="bg1"/>
                  </a:solidFill>
                  <a:latin typeface="Arial" panose="020B0604020202020204" pitchFamily="34" charset="0"/>
                  <a:ea typeface="黑体" panose="02010609060101010101" pitchFamily="49" charset="-122"/>
                </a:rPr>
                <a:t>东方红一号</a:t>
              </a:r>
              <a:endParaRPr lang="zh-CN" altLang="en-US" sz="2800" b="1" dirty="0">
                <a:solidFill>
                  <a:schemeClr val="bg1"/>
                </a:solidFill>
                <a:latin typeface="Arial" panose="020B0604020202020204" pitchFamily="34" charset="0"/>
                <a:ea typeface="黑体" panose="02010609060101010101" pitchFamily="49" charset="-122"/>
              </a:endParaRPr>
            </a:p>
          </p:txBody>
        </p:sp>
      </p:grpSp>
      <p:sp>
        <p:nvSpPr>
          <p:cNvPr id="153604" name="矩形 153603"/>
          <p:cNvSpPr/>
          <p:nvPr/>
        </p:nvSpPr>
        <p:spPr>
          <a:xfrm>
            <a:off x="2312035" y="4053205"/>
            <a:ext cx="8778875" cy="1753235"/>
          </a:xfrm>
          <a:prstGeom prst="rect">
            <a:avLst/>
          </a:prstGeom>
          <a:solidFill>
            <a:schemeClr val="bg1"/>
          </a:solidFill>
          <a:ln w="28575" cap="flat" cmpd="sng">
            <a:solidFill>
              <a:srgbClr val="800000"/>
            </a:solidFill>
            <a:prstDash val="solid"/>
            <a:miter/>
            <a:headEnd type="none" w="med" len="med"/>
            <a:tailEnd type="none" w="med" len="med"/>
          </a:ln>
        </p:spPr>
        <p:txBody>
          <a:bodyPr wrap="square">
            <a:spAutoFit/>
          </a:bodyPr>
          <a:p>
            <a:r>
              <a:rPr lang="zh-CN" altLang="x-none" sz="2800" b="1" dirty="0">
                <a:solidFill>
                  <a:srgbClr val="080808"/>
                </a:solidFill>
                <a:latin typeface="楷体" panose="02010609060101010101" charset="-122"/>
                <a:ea typeface="楷体" panose="02010609060101010101" charset="-122"/>
                <a:cs typeface="楷体" panose="02010609060101010101" charset="-122"/>
              </a:rPr>
              <a:t>       </a:t>
            </a:r>
            <a:r>
              <a:rPr lang="en-US" altLang="zh-CN" sz="3600" b="1">
                <a:solidFill>
                  <a:srgbClr val="080808"/>
                </a:solidFill>
                <a:latin typeface="楷体" panose="02010609060101010101" charset="-122"/>
                <a:ea typeface="楷体" panose="02010609060101010101" charset="-122"/>
                <a:cs typeface="楷体" panose="02010609060101010101" charset="-122"/>
              </a:rPr>
              <a:t>1971.10.25.</a:t>
            </a:r>
            <a:r>
              <a:rPr lang="zh-CN" altLang="x-none" sz="3600" b="1" dirty="0">
                <a:solidFill>
                  <a:srgbClr val="080808"/>
                </a:solidFill>
                <a:latin typeface="楷体" panose="02010609060101010101" charset="-122"/>
                <a:ea typeface="楷体" panose="02010609060101010101" charset="-122"/>
                <a:cs typeface="楷体" panose="02010609060101010101" charset="-122"/>
              </a:rPr>
              <a:t>二十六届联大以</a:t>
            </a:r>
            <a:r>
              <a:rPr lang="en-US" altLang="zh-CN" sz="3600" b="1">
                <a:solidFill>
                  <a:srgbClr val="0000CC"/>
                </a:solidFill>
                <a:latin typeface="楷体" panose="02010609060101010101" charset="-122"/>
                <a:ea typeface="楷体" panose="02010609060101010101" charset="-122"/>
                <a:cs typeface="楷体" panose="02010609060101010101" charset="-122"/>
              </a:rPr>
              <a:t>76</a:t>
            </a:r>
            <a:r>
              <a:rPr lang="zh-CN" altLang="x-none" sz="3600" b="1" dirty="0">
                <a:solidFill>
                  <a:srgbClr val="0000CC"/>
                </a:solidFill>
                <a:latin typeface="楷体" panose="02010609060101010101" charset="-122"/>
                <a:ea typeface="楷体" panose="02010609060101010101" charset="-122"/>
                <a:cs typeface="楷体" panose="02010609060101010101" charset="-122"/>
              </a:rPr>
              <a:t>票赞成、</a:t>
            </a:r>
            <a:r>
              <a:rPr lang="en-US" altLang="zh-CN" sz="3600" b="1">
                <a:solidFill>
                  <a:srgbClr val="0000CC"/>
                </a:solidFill>
                <a:latin typeface="楷体" panose="02010609060101010101" charset="-122"/>
                <a:ea typeface="楷体" panose="02010609060101010101" charset="-122"/>
                <a:cs typeface="楷体" panose="02010609060101010101" charset="-122"/>
              </a:rPr>
              <a:t>35</a:t>
            </a:r>
            <a:r>
              <a:rPr lang="zh-CN" altLang="x-none" sz="3600" b="1" dirty="0">
                <a:solidFill>
                  <a:srgbClr val="0000CC"/>
                </a:solidFill>
                <a:latin typeface="楷体" panose="02010609060101010101" charset="-122"/>
                <a:ea typeface="楷体" panose="02010609060101010101" charset="-122"/>
                <a:cs typeface="楷体" panose="02010609060101010101" charset="-122"/>
              </a:rPr>
              <a:t>票反对、</a:t>
            </a:r>
            <a:r>
              <a:rPr lang="en-US" altLang="zh-CN" sz="3600" b="1">
                <a:solidFill>
                  <a:srgbClr val="0000CC"/>
                </a:solidFill>
                <a:latin typeface="楷体" panose="02010609060101010101" charset="-122"/>
                <a:ea typeface="楷体" panose="02010609060101010101" charset="-122"/>
                <a:cs typeface="楷体" panose="02010609060101010101" charset="-122"/>
              </a:rPr>
              <a:t>17</a:t>
            </a:r>
            <a:r>
              <a:rPr lang="zh-CN" altLang="x-none" sz="3600" b="1" dirty="0">
                <a:solidFill>
                  <a:srgbClr val="0000CC"/>
                </a:solidFill>
                <a:latin typeface="楷体" panose="02010609060101010101" charset="-122"/>
                <a:ea typeface="楷体" panose="02010609060101010101" charset="-122"/>
                <a:cs typeface="楷体" panose="02010609060101010101" charset="-122"/>
              </a:rPr>
              <a:t>票弃权</a:t>
            </a:r>
            <a:r>
              <a:rPr lang="zh-CN" altLang="x-none" sz="3600" b="1" dirty="0">
                <a:solidFill>
                  <a:srgbClr val="080808"/>
                </a:solidFill>
                <a:latin typeface="楷体" panose="02010609060101010101" charset="-122"/>
                <a:ea typeface="楷体" panose="02010609060101010101" charset="-122"/>
                <a:cs typeface="楷体" panose="02010609060101010101" charset="-122"/>
              </a:rPr>
              <a:t>，</a:t>
            </a:r>
            <a:r>
              <a:rPr lang="zh-CN" altLang="x-none" sz="3600" b="1" dirty="0">
                <a:solidFill>
                  <a:srgbClr val="FF0000"/>
                </a:solidFill>
                <a:latin typeface="楷体" panose="02010609060101010101" charset="-122"/>
                <a:ea typeface="楷体" panose="02010609060101010101" charset="-122"/>
                <a:cs typeface="楷体" panose="02010609060101010101" charset="-122"/>
              </a:rPr>
              <a:t>决定恢复</a:t>
            </a:r>
            <a:r>
              <a:rPr lang="zh-CN" altLang="x-none" sz="3600" b="1" dirty="0">
                <a:solidFill>
                  <a:srgbClr val="080808"/>
                </a:solidFill>
                <a:latin typeface="楷体" panose="02010609060101010101" charset="-122"/>
                <a:ea typeface="楷体" panose="02010609060101010101" charset="-122"/>
                <a:cs typeface="楷体" panose="02010609060101010101" charset="-122"/>
              </a:rPr>
              <a:t>中华人民共和国在联合国的一切合法权利。</a:t>
            </a:r>
            <a:endParaRPr lang="zh-CN" altLang="x-none" sz="3600" b="1" dirty="0">
              <a:solidFill>
                <a:srgbClr val="080808"/>
              </a:solidFill>
              <a:latin typeface="楷体" panose="02010609060101010101" charset="-122"/>
              <a:ea typeface="楷体" panose="02010609060101010101" charset="-122"/>
              <a:cs typeface="楷体" panose="02010609060101010101" charset="-122"/>
            </a:endParaRPr>
          </a:p>
        </p:txBody>
      </p:sp>
      <p:sp>
        <p:nvSpPr>
          <p:cNvPr id="153623" name="矩形 153622"/>
          <p:cNvSpPr/>
          <p:nvPr/>
        </p:nvSpPr>
        <p:spPr>
          <a:xfrm>
            <a:off x="2311718" y="3003233"/>
            <a:ext cx="7567930" cy="583565"/>
          </a:xfrm>
          <a:prstGeom prst="rect">
            <a:avLst/>
          </a:prstGeom>
          <a:noFill/>
          <a:ln w="9525">
            <a:noFill/>
          </a:ln>
        </p:spPr>
        <p:txBody>
          <a:bodyPr wrap="none" anchor="t">
            <a:spAutoFit/>
          </a:bodyPr>
          <a:p>
            <a:r>
              <a:rPr lang="en-US" altLang="zh-CN"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1971</a:t>
            </a:r>
            <a:r>
              <a:rPr lang="zh-CN" altLang="en-US"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年</a:t>
            </a:r>
            <a:r>
              <a:rPr lang="en-US" altLang="zh-CN"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10</a:t>
            </a:r>
            <a:r>
              <a:rPr lang="zh-CN" altLang="en-US"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月</a:t>
            </a:r>
            <a:r>
              <a:rPr lang="en-US" altLang="zh-CN"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25</a:t>
            </a:r>
            <a:r>
              <a:rPr lang="zh-CN" altLang="en-US"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日，第</a:t>
            </a:r>
            <a:r>
              <a:rPr lang="en-US" altLang="zh-CN"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26</a:t>
            </a:r>
            <a:r>
              <a:rPr lang="zh-CN" altLang="en-US"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届联合国大会。</a:t>
            </a:r>
            <a:endParaRPr lang="zh-CN" altLang="en-US" sz="32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153625" name="矩形 153624"/>
          <p:cNvSpPr/>
          <p:nvPr/>
        </p:nvSpPr>
        <p:spPr>
          <a:xfrm>
            <a:off x="1146810" y="3654743"/>
            <a:ext cx="10354310" cy="2802255"/>
          </a:xfrm>
          <a:prstGeom prst="rect">
            <a:avLst/>
          </a:prstGeom>
          <a:noFill/>
          <a:ln w="9525">
            <a:noFill/>
          </a:ln>
        </p:spPr>
        <p:txBody>
          <a:bodyPr wrap="square" anchor="ctr">
            <a:spAutoFit/>
          </a:bodyPr>
          <a:p>
            <a:pPr>
              <a:lnSpc>
                <a:spcPct val="90000"/>
              </a:lnSpc>
            </a:pP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dirty="0">
                <a:latin typeface="微软雅黑" panose="020B0503020204020204" charset="-122"/>
                <a:ea typeface="微软雅黑" panose="020B0503020204020204" charset="-122"/>
                <a:cs typeface="微软雅黑" panose="020B0503020204020204" charset="-122"/>
              </a:rPr>
              <a:t>联合国没有中国的参加就没有代表性，解决不了世界上任何重大的问题；</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中国的参加使</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联合国变成了真正意义上的联合国</a:t>
            </a:r>
            <a:r>
              <a:rPr lang="zh-CN" altLang="en-US" sz="2800" b="1" dirty="0">
                <a:latin typeface="微软雅黑" panose="020B0503020204020204" charset="-122"/>
                <a:ea typeface="微软雅黑" panose="020B0503020204020204" charset="-122"/>
                <a:cs typeface="微软雅黑" panose="020B0503020204020204" charset="-122"/>
              </a:rPr>
              <a:t> </a:t>
            </a:r>
            <a:r>
              <a:rPr lang="en-US" altLang="zh-CN" sz="2800" b="1">
                <a:latin typeface="微软雅黑" panose="020B0503020204020204" charset="-122"/>
                <a:ea typeface="微软雅黑" panose="020B0503020204020204" charset="-122"/>
                <a:cs typeface="微软雅黑" panose="020B0503020204020204" charset="-122"/>
              </a:rPr>
              <a:t>……——</a:t>
            </a:r>
            <a:r>
              <a:rPr lang="en-US" altLang="zh-CN" sz="2800" b="1" dirty="0">
                <a:latin typeface="微软雅黑" panose="020B0503020204020204" charset="-122"/>
                <a:ea typeface="微软雅黑" panose="020B0503020204020204" charset="-122"/>
                <a:cs typeface="微软雅黑" panose="020B0503020204020204" charset="-122"/>
              </a:rPr>
              <a:t>1971</a:t>
            </a:r>
            <a:r>
              <a:rPr lang="zh-CN" altLang="en-US" sz="2800" b="1" dirty="0">
                <a:latin typeface="微软雅黑" panose="020B0503020204020204" charset="-122"/>
                <a:ea typeface="微软雅黑" panose="020B0503020204020204" charset="-122"/>
                <a:cs typeface="微软雅黑" panose="020B0503020204020204" charset="-122"/>
              </a:rPr>
              <a:t>年致中国代表团的欢迎词</a:t>
            </a:r>
            <a:endParaRPr lang="zh-CN" altLang="en-US" sz="2800" b="1" dirty="0">
              <a:latin typeface="微软雅黑" panose="020B0503020204020204" charset="-122"/>
              <a:ea typeface="微软雅黑" panose="020B0503020204020204" charset="-122"/>
              <a:cs typeface="微软雅黑" panose="020B0503020204020204" charset="-122"/>
            </a:endParaRPr>
          </a:p>
          <a:p>
            <a:pPr>
              <a:lnSpc>
                <a:spcPct val="90000"/>
              </a:lnSpc>
            </a:pPr>
            <a:r>
              <a:rPr lang="zh-CN" altLang="en-US" sz="2800" b="1" dirty="0">
                <a:latin typeface="微软雅黑" panose="020B0503020204020204" charset="-122"/>
                <a:ea typeface="微软雅黑" panose="020B0503020204020204" charset="-122"/>
                <a:cs typeface="微软雅黑" panose="020B0503020204020204" charset="-122"/>
              </a:rPr>
              <a:t>    “美国操纵联合国搞强权政治，</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围堵中国</a:t>
            </a:r>
            <a:r>
              <a:rPr lang="zh-CN" altLang="en-US" sz="2800" b="1" dirty="0">
                <a:latin typeface="微软雅黑" panose="020B0503020204020204" charset="-122"/>
                <a:ea typeface="微软雅黑" panose="020B0503020204020204" charset="-122"/>
                <a:cs typeface="微软雅黑" panose="020B0503020204020204" charset="-122"/>
              </a:rPr>
              <a:t>围堵了</a:t>
            </a:r>
            <a:r>
              <a:rPr lang="en-US" altLang="zh-CN" sz="2800" b="1" dirty="0">
                <a:latin typeface="微软雅黑" panose="020B0503020204020204" charset="-122"/>
                <a:ea typeface="微软雅黑" panose="020B0503020204020204" charset="-122"/>
                <a:cs typeface="微软雅黑" panose="020B0503020204020204" charset="-122"/>
              </a:rPr>
              <a:t>20</a:t>
            </a:r>
            <a:r>
              <a:rPr lang="zh-CN" altLang="en-US" sz="2800" b="1" dirty="0">
                <a:latin typeface="微软雅黑" panose="020B0503020204020204" charset="-122"/>
                <a:ea typeface="微软雅黑" panose="020B0503020204020204" charset="-122"/>
                <a:cs typeface="微软雅黑" panose="020B0503020204020204" charset="-122"/>
              </a:rPr>
              <a:t>年，到这个时候</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彻底失败</a:t>
            </a:r>
            <a:r>
              <a:rPr lang="zh-CN" altLang="en-US" sz="2800" b="1" dirty="0">
                <a:latin typeface="微软雅黑" panose="020B0503020204020204" charset="-122"/>
                <a:ea typeface="微软雅黑" panose="020B0503020204020204" charset="-122"/>
                <a:cs typeface="微软雅黑" panose="020B0503020204020204" charset="-122"/>
              </a:rPr>
              <a:t>了。中国的</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地位</a:t>
            </a:r>
            <a:r>
              <a:rPr lang="zh-CN" altLang="en-US" sz="2800" b="1" dirty="0">
                <a:latin typeface="微软雅黑" panose="020B0503020204020204" charset="-122"/>
                <a:ea typeface="微软雅黑" panose="020B0503020204020204" charset="-122"/>
                <a:cs typeface="微软雅黑" panose="020B0503020204020204" charset="-122"/>
              </a:rPr>
              <a:t>获得极大的</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提高</a:t>
            </a:r>
            <a:r>
              <a:rPr lang="zh-CN" altLang="en-US" sz="2800" b="1" dirty="0">
                <a:latin typeface="微软雅黑" panose="020B0503020204020204" charset="-122"/>
                <a:ea typeface="微软雅黑" panose="020B0503020204020204" charset="-122"/>
                <a:cs typeface="微软雅黑" panose="020B0503020204020204" charset="-122"/>
              </a:rPr>
              <a:t>，在深度和广度上的影响也更大，分量更重了。</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国际形势</a:t>
            </a:r>
            <a:r>
              <a:rPr lang="zh-CN" altLang="en-US" sz="2800" b="1" dirty="0">
                <a:latin typeface="微软雅黑" panose="020B0503020204020204" charset="-122"/>
                <a:ea typeface="微软雅黑" panose="020B0503020204020204" charset="-122"/>
                <a:cs typeface="微软雅黑" panose="020B0503020204020204" charset="-122"/>
              </a:rPr>
              <a:t>从这个时候开始发生了深刻的</a:t>
            </a:r>
            <a:r>
              <a:rPr lang="zh-CN" altLang="en-US" sz="2800" b="1" dirty="0">
                <a:solidFill>
                  <a:srgbClr val="1A24E6"/>
                </a:solidFill>
                <a:latin typeface="微软雅黑" panose="020B0503020204020204" charset="-122"/>
                <a:ea typeface="微软雅黑" panose="020B0503020204020204" charset="-122"/>
                <a:cs typeface="微软雅黑" panose="020B0503020204020204" charset="-122"/>
              </a:rPr>
              <a:t>变化</a:t>
            </a:r>
            <a:r>
              <a:rPr lang="en-US" altLang="zh-CN" sz="2800" b="1">
                <a:latin typeface="微软雅黑" panose="020B0503020204020204" charset="-122"/>
                <a:ea typeface="微软雅黑" panose="020B0503020204020204" charset="-122"/>
                <a:cs typeface="微软雅黑" panose="020B0503020204020204" charset="-122"/>
              </a:rPr>
              <a:t>……”——</a:t>
            </a:r>
            <a:r>
              <a:rPr lang="en-US" altLang="zh-CN" sz="2800" b="1" dirty="0">
                <a:latin typeface="微软雅黑" panose="020B0503020204020204" charset="-122"/>
                <a:ea typeface="微软雅黑" panose="020B0503020204020204" charset="-122"/>
                <a:cs typeface="微软雅黑" panose="020B0503020204020204" charset="-122"/>
              </a:rPr>
              <a:t>1971</a:t>
            </a:r>
            <a:r>
              <a:rPr lang="zh-CN" altLang="en-US" sz="2800" b="1" dirty="0">
                <a:latin typeface="微软雅黑" panose="020B0503020204020204" charset="-122"/>
                <a:ea typeface="微软雅黑" panose="020B0503020204020204" charset="-122"/>
                <a:cs typeface="微软雅黑" panose="020B0503020204020204" charset="-122"/>
              </a:rPr>
              <a:t>年乔冠华团长在联大上的讲话 </a:t>
            </a:r>
            <a:endParaRPr lang="zh-CN" altLang="en-US" sz="28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614"/>
                                        </p:tgtEl>
                                        <p:attrNameLst>
                                          <p:attrName>style.visibility</p:attrName>
                                        </p:attrNameLst>
                                      </p:cBhvr>
                                      <p:to>
                                        <p:strVal val="visible"/>
                                      </p:to>
                                    </p:set>
                                    <p:animEffect transition="in" filter="wedge">
                                      <p:cBhvr>
                                        <p:cTn id="7" dur="1000"/>
                                        <p:tgtEl>
                                          <p:spTgt spid="1536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1000"/>
                                        <p:tgtEl>
                                          <p:spTgt spid="153614"/>
                                        </p:tgtEl>
                                      </p:cBhvr>
                                    </p:animEffect>
                                    <p:set>
                                      <p:cBhvr>
                                        <p:cTn id="12" dur="1" fill="hold">
                                          <p:stCondLst>
                                            <p:cond delay="998"/>
                                          </p:stCondLst>
                                        </p:cTn>
                                        <p:tgtEl>
                                          <p:spTgt spid="153614"/>
                                        </p:tgtEl>
                                        <p:attrNameLst>
                                          <p:attrName>style.visibility</p:attrName>
                                        </p:attrNameLst>
                                      </p:cBhvr>
                                      <p:to>
                                        <p:strVal val="hidden"/>
                                      </p:to>
                                    </p:se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53602">
                                            <p:txEl>
                                              <p:pRg st="1" end="1"/>
                                            </p:txEl>
                                          </p:spTgt>
                                        </p:tgtEl>
                                        <p:attrNameLst>
                                          <p:attrName>style.visibility</p:attrName>
                                        </p:attrNameLst>
                                      </p:cBhvr>
                                      <p:to>
                                        <p:strVal val="visible"/>
                                      </p:to>
                                    </p:set>
                                    <p:anim calcmode="lin" valueType="num">
                                      <p:cBhvr>
                                        <p:cTn id="16" dur="500" fill="hold"/>
                                        <p:tgtEl>
                                          <p:spTgt spid="15360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5360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3303"/>
                                        </p:tgtEl>
                                        <p:attrNameLst>
                                          <p:attrName>style.visibility</p:attrName>
                                        </p:attrNameLst>
                                      </p:cBhvr>
                                      <p:to>
                                        <p:strVal val="visible"/>
                                      </p:to>
                                    </p:set>
                                    <p:animEffect transition="in" filter="fade">
                                      <p:cBhvr>
                                        <p:cTn id="22" dur="500"/>
                                        <p:tgtEl>
                                          <p:spTgt spid="183303"/>
                                        </p:tgtEl>
                                      </p:cBhvr>
                                    </p:animEffect>
                                    <p:anim calcmode="lin" valueType="num">
                                      <p:cBhvr>
                                        <p:cTn id="23" dur="500" fill="hold"/>
                                        <p:tgtEl>
                                          <p:spTgt spid="183303"/>
                                        </p:tgtEl>
                                        <p:attrNameLst>
                                          <p:attrName>ppt_x</p:attrName>
                                        </p:attrNameLst>
                                      </p:cBhvr>
                                      <p:tavLst>
                                        <p:tav tm="0">
                                          <p:val>
                                            <p:strVal val="#ppt_x"/>
                                          </p:val>
                                        </p:tav>
                                        <p:tav tm="100000">
                                          <p:val>
                                            <p:strVal val="#ppt_x"/>
                                          </p:val>
                                        </p:tav>
                                      </p:tavLst>
                                    </p:anim>
                                    <p:anim calcmode="lin" valueType="num">
                                      <p:cBhvr>
                                        <p:cTn id="24" dur="500" fill="hold"/>
                                        <p:tgtEl>
                                          <p:spTgt spid="18330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53602">
                                            <p:txEl>
                                              <p:pRg st="2" end="2"/>
                                            </p:txEl>
                                          </p:spTgt>
                                        </p:tgtEl>
                                        <p:attrNameLst>
                                          <p:attrName>style.visibility</p:attrName>
                                        </p:attrNameLst>
                                      </p:cBhvr>
                                      <p:to>
                                        <p:strVal val="visible"/>
                                      </p:to>
                                    </p:set>
                                    <p:anim calcmode="lin" valueType="num">
                                      <p:cBhvr>
                                        <p:cTn id="29" dur="500" fill="hold"/>
                                        <p:tgtEl>
                                          <p:spTgt spid="15360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5360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53602">
                                            <p:txEl>
                                              <p:pRg st="3" end="3"/>
                                            </p:txEl>
                                          </p:spTgt>
                                        </p:tgtEl>
                                        <p:attrNameLst>
                                          <p:attrName>style.visibility</p:attrName>
                                        </p:attrNameLst>
                                      </p:cBhvr>
                                      <p:to>
                                        <p:strVal val="visible"/>
                                      </p:to>
                                    </p:set>
                                    <p:anim calcmode="lin" valueType="num">
                                      <p:cBhvr>
                                        <p:cTn id="35" dur="500" fill="hold"/>
                                        <p:tgtEl>
                                          <p:spTgt spid="15360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360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 calcmode="lin" valueType="num">
                                      <p:cBhvr additive="base">
                                        <p:cTn id="40" dur="1000"/>
                                        <p:tgtEl>
                                          <p:spTgt spid="183303"/>
                                        </p:tgtEl>
                                        <p:attrNameLst>
                                          <p:attrName>ppt_y</p:attrName>
                                        </p:attrNameLst>
                                      </p:cBhvr>
                                      <p:tavLst>
                                        <p:tav tm="0">
                                          <p:val>
                                            <p:strVal val="#ppt_y"/>
                                          </p:val>
                                        </p:tav>
                                        <p:tav tm="100000">
                                          <p:val>
                                            <p:strVal val="#ppt_y+#ppt_h*1.125000"/>
                                          </p:val>
                                        </p:tav>
                                      </p:tavLst>
                                    </p:anim>
                                    <p:animEffect transition="out" filter="wipe(down)">
                                      <p:cBhvr>
                                        <p:cTn id="41" dur="1000"/>
                                        <p:tgtEl>
                                          <p:spTgt spid="183303"/>
                                        </p:tgtEl>
                                      </p:cBhvr>
                                    </p:animEffect>
                                    <p:set>
                                      <p:cBhvr>
                                        <p:cTn id="42" dur="1" fill="hold">
                                          <p:stCondLst>
                                            <p:cond delay="998"/>
                                          </p:stCondLst>
                                        </p:cTn>
                                        <p:tgtEl>
                                          <p:spTgt spid="183303"/>
                                        </p:tgtEl>
                                        <p:attrNameLst>
                                          <p:attrName>style.visibility</p:attrName>
                                        </p:attrNameLst>
                                      </p:cBhvr>
                                      <p:to>
                                        <p:strVal val="hidden"/>
                                      </p:to>
                                    </p:se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3623"/>
                                        </p:tgtEl>
                                        <p:attrNameLst>
                                          <p:attrName>style.visibility</p:attrName>
                                        </p:attrNameLst>
                                      </p:cBhvr>
                                      <p:to>
                                        <p:strVal val="visible"/>
                                      </p:to>
                                    </p:set>
                                    <p:animEffect transition="in" filter="wipe(left)">
                                      <p:cBhvr>
                                        <p:cTn id="46" dur="1000"/>
                                        <p:tgtEl>
                                          <p:spTgt spid="153623"/>
                                        </p:tgtEl>
                                      </p:cBhvr>
                                    </p:animEffect>
                                  </p:childTnLst>
                                </p:cTn>
                              </p:par>
                            </p:childTnLst>
                          </p:cTn>
                        </p:par>
                        <p:par>
                          <p:cTn id="47" fill="hold">
                            <p:stCondLst>
                              <p:cond delay="2000"/>
                            </p:stCondLst>
                            <p:childTnLst>
                              <p:par>
                                <p:cTn id="48" presetID="20" presetClass="entr" presetSubtype="0" fill="hold" grpId="1" nodeType="afterEffect">
                                  <p:stCondLst>
                                    <p:cond delay="0"/>
                                  </p:stCondLst>
                                  <p:childTnLst>
                                    <p:set>
                                      <p:cBhvr>
                                        <p:cTn id="49" dur="1" fill="hold">
                                          <p:stCondLst>
                                            <p:cond delay="0"/>
                                          </p:stCondLst>
                                        </p:cTn>
                                        <p:tgtEl>
                                          <p:spTgt spid="153604"/>
                                        </p:tgtEl>
                                        <p:attrNameLst>
                                          <p:attrName>style.visibility</p:attrName>
                                        </p:attrNameLst>
                                      </p:cBhvr>
                                      <p:to>
                                        <p:strVal val="visible"/>
                                      </p:to>
                                    </p:set>
                                    <p:animEffect transition="in" filter="wedge">
                                      <p:cBhvr>
                                        <p:cTn id="50" dur="2000"/>
                                        <p:tgtEl>
                                          <p:spTgt spid="153604"/>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0" nodeType="clickEffect">
                                  <p:stCondLst>
                                    <p:cond delay="0"/>
                                  </p:stCondLst>
                                  <p:childTnLst>
                                    <p:animEffect transition="out" filter="diamond(out)">
                                      <p:cBhvr>
                                        <p:cTn id="54" dur="2000"/>
                                        <p:tgtEl>
                                          <p:spTgt spid="153604"/>
                                        </p:tgtEl>
                                      </p:cBhvr>
                                    </p:animEffect>
                                    <p:set>
                                      <p:cBhvr>
                                        <p:cTn id="55" dur="1" fill="hold">
                                          <p:stCondLst>
                                            <p:cond delay="1999"/>
                                          </p:stCondLst>
                                        </p:cTn>
                                        <p:tgtEl>
                                          <p:spTgt spid="153604"/>
                                        </p:tgtEl>
                                        <p:attrNameLst>
                                          <p:attrName>style.visibility</p:attrName>
                                        </p:attrNameLst>
                                      </p:cBhvr>
                                      <p:to>
                                        <p:strVal val="hidden"/>
                                      </p:to>
                                    </p:set>
                                  </p:childTnLst>
                                </p:cTn>
                              </p:par>
                            </p:childTnLst>
                          </p:cTn>
                        </p:par>
                        <p:par>
                          <p:cTn id="56" fill="hold">
                            <p:stCondLst>
                              <p:cond delay="2000"/>
                            </p:stCondLst>
                            <p:childTnLst>
                              <p:par>
                                <p:cTn id="57" presetID="13" presetClass="entr" presetSubtype="32" fill="hold" grpId="0" nodeType="afterEffect">
                                  <p:stCondLst>
                                    <p:cond delay="0"/>
                                  </p:stCondLst>
                                  <p:childTnLst>
                                    <p:set>
                                      <p:cBhvr>
                                        <p:cTn id="58" dur="1" fill="hold">
                                          <p:stCondLst>
                                            <p:cond delay="0"/>
                                          </p:stCondLst>
                                        </p:cTn>
                                        <p:tgtEl>
                                          <p:spTgt spid="153625"/>
                                        </p:tgtEl>
                                        <p:attrNameLst>
                                          <p:attrName>style.visibility</p:attrName>
                                        </p:attrNameLst>
                                      </p:cBhvr>
                                      <p:to>
                                        <p:strVal val="visible"/>
                                      </p:to>
                                    </p:set>
                                    <p:animEffect transition="in" filter="plus(out)">
                                      <p:cBhvr>
                                        <p:cTn id="59" dur="1000"/>
                                        <p:tgtEl>
                                          <p:spTgt spid="153625"/>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xit" presetSubtype="16" fill="hold" grpId="1" nodeType="clickEffect">
                                  <p:stCondLst>
                                    <p:cond delay="0"/>
                                  </p:stCondLst>
                                  <p:childTnLst>
                                    <p:animEffect transition="out" filter="diamond(in)">
                                      <p:cBhvr>
                                        <p:cTn id="63" dur="1000"/>
                                        <p:tgtEl>
                                          <p:spTgt spid="153625"/>
                                        </p:tgtEl>
                                      </p:cBhvr>
                                    </p:animEffect>
                                    <p:set>
                                      <p:cBhvr>
                                        <p:cTn id="64" dur="1" fill="hold">
                                          <p:stCondLst>
                                            <p:cond delay="999"/>
                                          </p:stCondLst>
                                        </p:cTn>
                                        <p:tgtEl>
                                          <p:spTgt spid="153625"/>
                                        </p:tgtEl>
                                        <p:attrNameLst>
                                          <p:attrName>style.visibility</p:attrName>
                                        </p:attrNameLst>
                                      </p:cBhvr>
                                      <p:to>
                                        <p:strVal val="hidden"/>
                                      </p:to>
                                    </p:set>
                                  </p:childTnLst>
                                </p:cTn>
                              </p:par>
                            </p:childTnLst>
                          </p:cTn>
                        </p:par>
                        <p:par>
                          <p:cTn id="65" fill="hold">
                            <p:stCondLst>
                              <p:cond delay="1000"/>
                            </p:stCondLst>
                            <p:childTnLst>
                              <p:par>
                                <p:cTn id="66" presetID="42" presetClass="entr" presetSubtype="0" fill="hold" nodeType="afterEffect">
                                  <p:stCondLst>
                                    <p:cond delay="0"/>
                                  </p:stCondLst>
                                  <p:childTnLst>
                                    <p:set>
                                      <p:cBhvr>
                                        <p:cTn id="67" dur="1" fill="hold">
                                          <p:stCondLst>
                                            <p:cond delay="0"/>
                                          </p:stCondLst>
                                        </p:cTn>
                                        <p:tgtEl>
                                          <p:spTgt spid="153602">
                                            <p:txEl>
                                              <p:pRg st="6" end="6"/>
                                            </p:txEl>
                                          </p:spTgt>
                                        </p:tgtEl>
                                        <p:attrNameLst>
                                          <p:attrName>style.visibility</p:attrName>
                                        </p:attrNameLst>
                                      </p:cBhvr>
                                      <p:to>
                                        <p:strVal val="visible"/>
                                      </p:to>
                                    </p:set>
                                    <p:animEffect transition="in" filter="fade">
                                      <p:cBhvr>
                                        <p:cTn id="68" dur="500"/>
                                        <p:tgtEl>
                                          <p:spTgt spid="153602">
                                            <p:txEl>
                                              <p:pRg st="6" end="6"/>
                                            </p:txEl>
                                          </p:spTgt>
                                        </p:tgtEl>
                                      </p:cBhvr>
                                    </p:animEffect>
                                    <p:anim calcmode="lin" valueType="num">
                                      <p:cBhvr>
                                        <p:cTn id="69" dur="500" fill="hold"/>
                                        <p:tgtEl>
                                          <p:spTgt spid="153602">
                                            <p:txEl>
                                              <p:pRg st="6" end="6"/>
                                            </p:txEl>
                                          </p:spTgt>
                                        </p:tgtEl>
                                        <p:attrNameLst>
                                          <p:attrName>ppt_x</p:attrName>
                                        </p:attrNameLst>
                                      </p:cBhvr>
                                      <p:tavLst>
                                        <p:tav tm="0">
                                          <p:val>
                                            <p:strVal val="#ppt_x"/>
                                          </p:val>
                                        </p:tav>
                                        <p:tav tm="100000">
                                          <p:val>
                                            <p:strVal val="#ppt_x"/>
                                          </p:val>
                                        </p:tav>
                                      </p:tavLst>
                                    </p:anim>
                                    <p:anim calcmode="lin" valueType="num">
                                      <p:cBhvr>
                                        <p:cTn id="70" dur="500" fill="hold"/>
                                        <p:tgtEl>
                                          <p:spTgt spid="15360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Par">
                                  <p:stCondLst>
                                    <p:cond delay="0"/>
                                  </p:stCondLst>
                                  <p:childTnLst>
                                    <p:set>
                                      <p:cBhvr>
                                        <p:cTn id="74" dur="1" fill="hold">
                                          <p:stCondLst>
                                            <p:cond delay="0"/>
                                          </p:stCondLst>
                                        </p:cTn>
                                        <p:tgtEl>
                                          <p:spTgt spid="153602">
                                            <p:txEl>
                                              <p:pRg st="7" end="7"/>
                                            </p:txEl>
                                          </p:spTgt>
                                        </p:tgtEl>
                                        <p:attrNameLst>
                                          <p:attrName>style.visibility</p:attrName>
                                        </p:attrNameLst>
                                      </p:cBhvr>
                                      <p:to>
                                        <p:strVal val="visible"/>
                                      </p:to>
                                    </p:set>
                                    <p:animEffect transition="in" filter="fade">
                                      <p:cBhvr>
                                        <p:cTn id="75" dur="500"/>
                                        <p:tgtEl>
                                          <p:spTgt spid="153602">
                                            <p:txEl>
                                              <p:pRg st="7" end="7"/>
                                            </p:txEl>
                                          </p:spTgt>
                                        </p:tgtEl>
                                      </p:cBhvr>
                                    </p:animEffect>
                                    <p:anim calcmode="lin" valueType="num">
                                      <p:cBhvr>
                                        <p:cTn id="76" dur="500" fill="hold"/>
                                        <p:tgtEl>
                                          <p:spTgt spid="153602">
                                            <p:txEl>
                                              <p:pRg st="7" end="7"/>
                                            </p:txEl>
                                          </p:spTgt>
                                        </p:tgtEl>
                                        <p:attrNameLst>
                                          <p:attrName>ppt_x</p:attrName>
                                        </p:attrNameLst>
                                      </p:cBhvr>
                                      <p:tavLst>
                                        <p:tav tm="0">
                                          <p:val>
                                            <p:strVal val="#ppt_x"/>
                                          </p:val>
                                        </p:tav>
                                        <p:tav tm="100000">
                                          <p:val>
                                            <p:strVal val="#ppt_x"/>
                                          </p:val>
                                        </p:tav>
                                      </p:tavLst>
                                    </p:anim>
                                    <p:anim calcmode="lin" valueType="num">
                                      <p:cBhvr>
                                        <p:cTn id="77" dur="500" fill="hold"/>
                                        <p:tgtEl>
                                          <p:spTgt spid="15360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Par">
                                  <p:stCondLst>
                                    <p:cond delay="0"/>
                                  </p:stCondLst>
                                  <p:childTnLst>
                                    <p:set>
                                      <p:cBhvr>
                                        <p:cTn id="81" dur="1" fill="hold">
                                          <p:stCondLst>
                                            <p:cond delay="0"/>
                                          </p:stCondLst>
                                        </p:cTn>
                                        <p:tgtEl>
                                          <p:spTgt spid="153602">
                                            <p:txEl>
                                              <p:pRg st="8" end="8"/>
                                            </p:txEl>
                                          </p:spTgt>
                                        </p:tgtEl>
                                        <p:attrNameLst>
                                          <p:attrName>style.visibility</p:attrName>
                                        </p:attrNameLst>
                                      </p:cBhvr>
                                      <p:to>
                                        <p:strVal val="visible"/>
                                      </p:to>
                                    </p:set>
                                    <p:animEffect transition="in" filter="fade">
                                      <p:cBhvr>
                                        <p:cTn id="82" dur="500"/>
                                        <p:tgtEl>
                                          <p:spTgt spid="153602">
                                            <p:txEl>
                                              <p:pRg st="8" end="8"/>
                                            </p:txEl>
                                          </p:spTgt>
                                        </p:tgtEl>
                                      </p:cBhvr>
                                    </p:animEffect>
                                    <p:anim calcmode="lin" valueType="num">
                                      <p:cBhvr>
                                        <p:cTn id="83" dur="500" fill="hold"/>
                                        <p:tgtEl>
                                          <p:spTgt spid="153602">
                                            <p:txEl>
                                              <p:pRg st="8" end="8"/>
                                            </p:txEl>
                                          </p:spTgt>
                                        </p:tgtEl>
                                        <p:attrNameLst>
                                          <p:attrName>ppt_x</p:attrName>
                                        </p:attrNameLst>
                                      </p:cBhvr>
                                      <p:tavLst>
                                        <p:tav tm="0">
                                          <p:val>
                                            <p:strVal val="#ppt_x"/>
                                          </p:val>
                                        </p:tav>
                                        <p:tav tm="100000">
                                          <p:val>
                                            <p:strVal val="#ppt_x"/>
                                          </p:val>
                                        </p:tav>
                                      </p:tavLst>
                                    </p:anim>
                                    <p:anim calcmode="lin" valueType="num">
                                      <p:cBhvr>
                                        <p:cTn id="84" dur="500" fill="hold"/>
                                        <p:tgtEl>
                                          <p:spTgt spid="15360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3" grpId="0" bldLvl="0" animBg="1"/>
      <p:bldP spid="183303" grpId="1" bldLvl="0" animBg="1"/>
      <p:bldP spid="153604" grpId="0" bldLvl="0" animBg="1"/>
      <p:bldP spid="153604" grpId="1" bldLvl="0" animBg="1"/>
      <p:bldP spid="153623" grpId="0"/>
      <p:bldP spid="153625" grpId="0"/>
      <p:bldP spid="15362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70" name="文本框 66569"/>
          <p:cNvSpPr txBox="1"/>
          <p:nvPr/>
        </p:nvSpPr>
        <p:spPr>
          <a:xfrm>
            <a:off x="1604010" y="285750"/>
            <a:ext cx="8787765" cy="646430"/>
          </a:xfrm>
          <a:prstGeom prst="rect">
            <a:avLst/>
          </a:prstGeom>
          <a:noFill/>
          <a:ln w="25400">
            <a:noFill/>
          </a:ln>
        </p:spPr>
        <p:txBody>
          <a:bodyPr wrap="square" lIns="90000" tIns="46800" rIns="90000" bIns="46800">
            <a:spAutoFit/>
          </a:bodyPr>
          <a:p>
            <a:pPr>
              <a:lnSpc>
                <a:spcPct val="100000"/>
              </a:lnSpc>
              <a:buClr>
                <a:schemeClr val="bg1"/>
              </a:buClr>
            </a:pP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考点三</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中美关系正常化与中日邦交正常化</a:t>
            </a:r>
            <a:endPar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561340" y="1992630"/>
            <a:ext cx="1190625" cy="70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369695" y="1463675"/>
            <a:ext cx="8556625" cy="3930650"/>
          </a:xfrm>
          <a:prstGeom prst="rect">
            <a:avLst/>
          </a:prstGeom>
          <a:noFill/>
          <a:ln w="19050">
            <a:solidFill>
              <a:srgbClr val="000000"/>
            </a:solidFill>
          </a:ln>
          <a:effectLst>
            <a:outerShdw blurRad="50800" dist="38100" dir="5400000" algn="t" rotWithShape="0">
              <a:prstClr val="black">
                <a:alpha val="40000"/>
              </a:prstClr>
            </a:outerShdw>
          </a:effectLst>
        </p:spPr>
        <p:txBody>
          <a:bodyPr wrap="square" rtlCol="0" anchor="t">
            <a:spAutoFit/>
          </a:bodyPr>
          <a:p>
            <a:pPr>
              <a:lnSpc>
                <a:spcPct val="130000"/>
              </a:lnSpc>
              <a:spcBef>
                <a:spcPts val="0"/>
              </a:spcBef>
              <a:spcAft>
                <a:spcPts val="0"/>
              </a:spcAft>
            </a:pP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中美关系正常化</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30000"/>
              </a:lnSpc>
              <a:spcBef>
                <a:spcPts val="0"/>
              </a:spcBef>
              <a:spcAft>
                <a:spcPts val="0"/>
              </a:spcAft>
            </a:pP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原因：美国</a:t>
            </a: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中国</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30000"/>
              </a:lnSpc>
              <a:spcBef>
                <a:spcPts val="0"/>
              </a:spcBef>
              <a:spcAft>
                <a:spcPts val="0"/>
              </a:spcAft>
            </a:pP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过程</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30000"/>
              </a:lnSpc>
              <a:spcBef>
                <a:spcPts val="0"/>
              </a:spcBef>
              <a:spcAft>
                <a:spcPts val="0"/>
              </a:spcAft>
            </a:pP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意义：国内</a:t>
            </a: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国际</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30000"/>
              </a:lnSpc>
              <a:spcBef>
                <a:spcPts val="0"/>
              </a:spcBef>
              <a:spcAft>
                <a:spcPts val="0"/>
              </a:spcAft>
            </a:pP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中日邦交正常化</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30000"/>
              </a:lnSpc>
              <a:spcBef>
                <a:spcPts val="0"/>
              </a:spcBef>
              <a:spcAft>
                <a:spcPts val="0"/>
              </a:spcAft>
            </a:pP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原因  </a:t>
            </a: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过程  </a:t>
            </a:r>
            <a:r>
              <a:rPr lang="en-US" altLang="zh-CN"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a:t>
            </a:r>
            <a:r>
              <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a:t>
            </a:r>
            <a:endParaRPr lang="zh-CN" altLang="en-US" sz="32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5"/>
                                        </p:tgtEl>
                                      </p:cBhvr>
                                    </p:animEffect>
                                    <p:set>
                                      <p:cBhvr>
                                        <p:cTn id="7" dur="1" fill="hold">
                                          <p:stCondLst>
                                            <p:cond delay="998"/>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框 66562"/>
          <p:cNvSpPr txBox="1"/>
          <p:nvPr/>
        </p:nvSpPr>
        <p:spPr>
          <a:xfrm>
            <a:off x="619760" y="146050"/>
            <a:ext cx="11314430" cy="4399915"/>
          </a:xfrm>
          <a:prstGeom prst="rect">
            <a:avLst/>
          </a:prstGeom>
          <a:noFill/>
          <a:ln w="9525">
            <a:noFill/>
          </a:ln>
        </p:spPr>
        <p:txBody>
          <a:bodyPr wrap="square">
            <a:spAutoFit/>
          </a:bodyPr>
          <a:p>
            <a:pPr>
              <a:lnSpc>
                <a:spcPct val="125000"/>
              </a:lnSpc>
            </a:pPr>
            <a:r>
              <a:rPr lang="en-US" altLang="zh-CN" sz="3200" b="1" dirty="0">
                <a:solidFill>
                  <a:srgbClr val="1A24E6"/>
                </a:solidFill>
                <a:latin typeface="微软雅黑" panose="020B0503020204020204" charset="-122"/>
                <a:ea typeface="微软雅黑" panose="020B0503020204020204" charset="-122"/>
                <a:cs typeface="微软雅黑" panose="020B0503020204020204" charset="-122"/>
              </a:rPr>
              <a:t>1.</a:t>
            </a:r>
            <a:r>
              <a:rPr lang="zh-CN" altLang="en-US" sz="3200" b="1" dirty="0">
                <a:solidFill>
                  <a:srgbClr val="1A24E6"/>
                </a:solidFill>
                <a:latin typeface="微软雅黑" panose="020B0503020204020204" charset="-122"/>
                <a:ea typeface="微软雅黑" panose="020B0503020204020204" charset="-122"/>
                <a:cs typeface="微软雅黑" panose="020B0503020204020204" charset="-122"/>
              </a:rPr>
              <a:t>中美关系正常化</a:t>
            </a:r>
            <a:endParaRPr lang="zh-CN" altLang="en-US" sz="3200" b="1"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25000"/>
              </a:lnSpc>
            </a:pPr>
            <a:r>
              <a:rPr lang="en-US" sz="3200" b="1" dirty="0">
                <a:solidFill>
                  <a:srgbClr val="0000CC"/>
                </a:solidFill>
                <a:latin typeface="微软雅黑" panose="020B0503020204020204" charset="-122"/>
                <a:ea typeface="微软雅黑" panose="020B0503020204020204" charset="-122"/>
                <a:cs typeface="微软雅黑" panose="020B0503020204020204" charset="-122"/>
              </a:rPr>
              <a:t>   </a:t>
            </a:r>
            <a:r>
              <a:rPr lang="en-US" sz="3200" b="1" dirty="0">
                <a:solidFill>
                  <a:srgbClr val="070707"/>
                </a:solidFill>
                <a:latin typeface="微软雅黑" panose="020B0503020204020204" charset="-122"/>
                <a:ea typeface="微软雅黑" panose="020B0503020204020204" charset="-122"/>
                <a:cs typeface="微软雅黑" panose="020B0503020204020204" charset="-122"/>
              </a:rPr>
              <a:t> (1)</a:t>
            </a:r>
            <a:r>
              <a:rPr lang="zh-CN" altLang="en-US" sz="3200" b="1" dirty="0">
                <a:solidFill>
                  <a:srgbClr val="070707"/>
                </a:solidFill>
                <a:latin typeface="微软雅黑" panose="020B0503020204020204" charset="-122"/>
                <a:ea typeface="微软雅黑" panose="020B0503020204020204" charset="-122"/>
                <a:cs typeface="微软雅黑" panose="020B0503020204020204" charset="-122"/>
              </a:rPr>
              <a:t>原因</a:t>
            </a:r>
            <a:endParaRPr lang="zh-CN" altLang="en-US" sz="3200" b="1" dirty="0">
              <a:solidFill>
                <a:srgbClr val="070707"/>
              </a:solidFill>
              <a:latin typeface="微软雅黑" panose="020B0503020204020204" charset="-122"/>
              <a:ea typeface="微软雅黑" panose="020B0503020204020204" charset="-122"/>
              <a:cs typeface="微软雅黑" panose="020B0503020204020204" charset="-122"/>
            </a:endParaRPr>
          </a:p>
          <a:p>
            <a:pPr>
              <a:lnSpc>
                <a:spcPct val="125000"/>
              </a:lnSpc>
            </a:pPr>
            <a:r>
              <a:rPr lang="zh-CN" altLang="en-US" sz="3200" b="1" dirty="0">
                <a:solidFill>
                  <a:srgbClr val="070707"/>
                </a:solidFill>
                <a:latin typeface="微软雅黑" panose="020B0503020204020204" charset="-122"/>
                <a:ea typeface="微软雅黑" panose="020B0503020204020204" charset="-122"/>
                <a:cs typeface="微软雅黑" panose="020B0503020204020204" charset="-122"/>
              </a:rPr>
              <a:t>美国：</a:t>
            </a: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①</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中国综合国力的增强和国际地位的提高</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2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                ②</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苏联实力的增强，美国与苏联争霸处于守势</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2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                    ③</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西欧和日本的崛起，美国经济霸主地位动摇</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2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                        ④</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美国孤立中国政策的失败</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25000"/>
              </a:lnSpc>
            </a:pPr>
            <a:r>
              <a:rPr lang="zh-CN" altLang="en-US" sz="3200" b="1" dirty="0">
                <a:solidFill>
                  <a:srgbClr val="070707"/>
                </a:solidFill>
                <a:latin typeface="微软雅黑" panose="020B0503020204020204" charset="-122"/>
                <a:ea typeface="微软雅黑" panose="020B0503020204020204" charset="-122"/>
                <a:cs typeface="微软雅黑" panose="020B0503020204020204" charset="-122"/>
              </a:rPr>
              <a:t>中国：</a:t>
            </a:r>
            <a:endParaRPr lang="zh-CN" altLang="en-US" sz="3200" b="1" dirty="0">
              <a:solidFill>
                <a:srgbClr val="070707"/>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496820" y="850265"/>
            <a:ext cx="6802755"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sz="3200">
                <a:solidFill>
                  <a:srgbClr val="C00000"/>
                </a:solidFill>
                <a:effectLst/>
                <a:latin typeface="微软雅黑" panose="020B0503020204020204" charset="-122"/>
                <a:ea typeface="微软雅黑" panose="020B0503020204020204" charset="-122"/>
                <a:cs typeface="微软雅黑" panose="020B0503020204020204" charset="-122"/>
              </a:rPr>
              <a:t>——</a:t>
            </a:r>
            <a:r>
              <a:rPr lang="zh-CN" altLang="en-US" sz="3200">
                <a:solidFill>
                  <a:srgbClr val="C00000"/>
                </a:solidFill>
                <a:effectLst/>
                <a:latin typeface="微软雅黑" panose="020B0503020204020204" charset="-122"/>
                <a:ea typeface="微软雅黑" panose="020B0503020204020204" charset="-122"/>
                <a:cs typeface="微软雅黑" panose="020B0503020204020204" charset="-122"/>
              </a:rPr>
              <a:t>中美两国利益的共同要求</a:t>
            </a:r>
            <a:r>
              <a:rPr lang="en-US" altLang="zh-CN" sz="3200">
                <a:solidFill>
                  <a:srgbClr val="C00000"/>
                </a:solidFill>
                <a:effectLst/>
                <a:latin typeface="微软雅黑" panose="020B0503020204020204" charset="-122"/>
                <a:ea typeface="微软雅黑" panose="020B0503020204020204" charset="-122"/>
                <a:cs typeface="微软雅黑" panose="020B0503020204020204" charset="-122"/>
              </a:rPr>
              <a:t>(</a:t>
            </a:r>
            <a:r>
              <a:rPr lang="zh-CN" altLang="en-US" sz="3200">
                <a:solidFill>
                  <a:srgbClr val="C00000"/>
                </a:solidFill>
                <a:effectLst/>
                <a:latin typeface="微软雅黑" panose="020B0503020204020204" charset="-122"/>
                <a:ea typeface="微软雅黑" panose="020B0503020204020204" charset="-122"/>
                <a:cs typeface="微软雅黑" panose="020B0503020204020204" charset="-122"/>
              </a:rPr>
              <a:t>根本</a:t>
            </a:r>
            <a:r>
              <a:rPr lang="en-US" altLang="zh-CN" sz="3200">
                <a:solidFill>
                  <a:srgbClr val="C00000"/>
                </a:solidFill>
                <a:effectLst/>
                <a:latin typeface="微软雅黑" panose="020B0503020204020204" charset="-122"/>
                <a:ea typeface="微软雅黑" panose="020B0503020204020204" charset="-122"/>
                <a:cs typeface="微软雅黑" panose="020B0503020204020204" charset="-122"/>
              </a:rPr>
              <a:t>)</a:t>
            </a:r>
            <a:endParaRPr lang="en-US" altLang="zh-CN" sz="3200">
              <a:solidFill>
                <a:srgbClr val="C00000"/>
              </a:solidFill>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1837690" y="1459230"/>
            <a:ext cx="9733915" cy="242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9754" name="文本框 159753"/>
          <p:cNvSpPr txBox="1"/>
          <p:nvPr/>
        </p:nvSpPr>
        <p:spPr>
          <a:xfrm>
            <a:off x="1837690" y="3907790"/>
            <a:ext cx="7542530" cy="1790700"/>
          </a:xfrm>
          <a:prstGeom prst="rect">
            <a:avLst/>
          </a:prstGeom>
          <a:noFill/>
          <a:ln w="25400">
            <a:noFill/>
          </a:ln>
        </p:spPr>
        <p:txBody>
          <a:bodyPr wrap="square" lIns="90000" tIns="46800" rIns="90000" bIns="46800">
            <a:spAutoFit/>
          </a:bodyPr>
          <a:p>
            <a:pPr>
              <a:lnSpc>
                <a:spcPct val="11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①</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中苏关系恶化</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endParaRPr>
          </a:p>
          <a:p>
            <a:pPr>
              <a:lnSpc>
                <a:spcPct val="11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   ②</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应对苏联威胁</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endParaRPr>
          </a:p>
          <a:p>
            <a:pPr>
              <a:lnSpc>
                <a:spcPct val="115000"/>
              </a:lnSpc>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       ③</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rPr>
              <a:t>解决台湾问题，实现祖国统一</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4" name="矩形 3"/>
          <p:cNvSpPr/>
          <p:nvPr/>
        </p:nvSpPr>
        <p:spPr>
          <a:xfrm>
            <a:off x="1751965" y="3907790"/>
            <a:ext cx="10236835" cy="2545715"/>
          </a:xfrm>
          <a:prstGeom prst="rect">
            <a:avLst/>
          </a:prstGeom>
          <a:solidFill>
            <a:schemeClr val="bg1"/>
          </a:solidFill>
          <a:ln w="28575">
            <a:solidFill>
              <a:srgbClr val="C00000"/>
            </a:solidFill>
          </a:ln>
        </p:spPr>
        <p:txBody>
          <a:bodyPr wrap="square">
            <a:spAutoFit/>
            <a:scene3d>
              <a:camera prst="orthographicFront"/>
              <a:lightRig rig="soft" dir="t">
                <a:rot lat="0" lon="0" rev="15600000"/>
              </a:lightRig>
            </a:scene3d>
            <a:sp3d extrusionH="57150" prstMaterial="softEdge">
              <a:bevelT w="25400" h="38100"/>
            </a:sp3d>
          </a:bodyPr>
          <a:p>
            <a:pPr>
              <a:lnSpc>
                <a:spcPct val="95000"/>
              </a:lnSpc>
              <a:spcBef>
                <a:spcPct val="20000"/>
              </a:spcBef>
            </a:pPr>
            <a:r>
              <a:rPr lang="en-US" altLang="zh-CN" sz="28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材料三  中国也面临着新的战略抉择。那时候，苏联陈兵中国北方边境线，构成对中国安全的主要威胁。而美国在亚洲</a:t>
            </a:r>
            <a:r>
              <a:rPr lang="en-US" altLang="zh-CN" sz="28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在战略上收缩和保守的倾向很明显。在这种形势下，改善中美关系，对改善中国的国际地位，对付来自苏联的威胁十分有利；同时，对解决台湾问题，实现祖国统一大业，也有重要作用。所以，中国对美国改善中美关系的表示，做出积极的反应。</a:t>
            </a:r>
            <a:r>
              <a:rPr lang="en-US" altLang="zh-CN" sz="2800" b="1">
                <a:solidFill>
                  <a:schemeClr val="accent4"/>
                </a:solidFill>
                <a:effectLst/>
                <a:latin typeface="黑体" panose="02010609060101010101" pitchFamily="49" charset="-122"/>
                <a:ea typeface="黑体" panose="02010609060101010101" pitchFamily="49" charset="-122"/>
                <a:cs typeface="黑体" panose="02010609060101010101" pitchFamily="49" charset="-122"/>
              </a:rPr>
              <a:t>……</a:t>
            </a:r>
            <a:endParaRPr lang="en-US" altLang="zh-CN" sz="2800" b="1">
              <a:solidFill>
                <a:schemeClr val="accent4"/>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157744" name="矩形 157743"/>
          <p:cNvSpPr/>
          <p:nvPr/>
        </p:nvSpPr>
        <p:spPr>
          <a:xfrm>
            <a:off x="619760" y="2698750"/>
            <a:ext cx="10951845" cy="347980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a:lnSpc>
                <a:spcPct val="105000"/>
              </a:lnSpc>
              <a:spcBef>
                <a:spcPct val="20000"/>
              </a:spcBef>
            </a:pPr>
            <a:r>
              <a:rPr lang="en-US" altLang="zh-CN"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C00000"/>
                </a:solidFill>
                <a:effectLst/>
                <a:latin typeface="黑体" panose="02010609060101010101" pitchFamily="49" charset="-122"/>
                <a:ea typeface="黑体" panose="02010609060101010101" pitchFamily="49" charset="-122"/>
                <a:cs typeface="黑体" panose="02010609060101010101" pitchFamily="49" charset="-122"/>
              </a:rPr>
              <a:t>材料一</a:t>
            </a: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  十年后，到中国在核武器方面取得了重大进展的时候，我们就没有选择的余地了。我们必须与他们有比今天更多的联系。如果没有（中国）这个拥有七亿多人民的国家出力量，要建立稳定和持久的国际秩序是不可设想的。 </a:t>
            </a:r>
            <a:r>
              <a:rPr lang="en-US" altLang="zh-CN"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尼克松讲话</a:t>
            </a:r>
            <a:endPar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05000"/>
              </a:lnSpc>
            </a:pP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C00000"/>
                </a:solidFill>
                <a:effectLst/>
                <a:latin typeface="黑体" panose="02010609060101010101" pitchFamily="49" charset="-122"/>
                <a:ea typeface="黑体" panose="02010609060101010101" pitchFamily="49" charset="-122"/>
                <a:cs typeface="黑体" panose="02010609060101010101" pitchFamily="49" charset="-122"/>
              </a:rPr>
              <a:t>材料二</a:t>
            </a: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20</a:t>
            </a: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世纪</a:t>
            </a:r>
            <a:r>
              <a:rPr lang="en-US" altLang="zh-CN"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60</a:t>
            </a:r>
            <a:r>
              <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rPr>
              <a:t>年代后期，世界战略格局发生重大变化，苏联军事力量、综合国力迅速增长；长期的越南战争导致美国经济衰退；西欧和日本的崛起，美国的经济霸权地位日趋衰落。</a:t>
            </a:r>
            <a:endParaRPr lang="zh-CN" altLang="en-US" sz="3000" b="1" dirty="0">
              <a:solidFill>
                <a:schemeClr val="accent4"/>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矩形 4"/>
          <p:cNvSpPr/>
          <p:nvPr/>
        </p:nvSpPr>
        <p:spPr>
          <a:xfrm>
            <a:off x="589280" y="1459230"/>
            <a:ext cx="1190625" cy="70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8" fill="hold" grpId="0" nodeType="clickEffect">
                                  <p:stCondLst>
                                    <p:cond delay="0"/>
                                  </p:stCondLst>
                                  <p:childTnLst>
                                    <p:animEffect transition="out" filter="wipe(left)">
                                      <p:cBhvr>
                                        <p:cTn id="12" dur="1000"/>
                                        <p:tgtEl>
                                          <p:spTgt spid="5"/>
                                        </p:tgtEl>
                                      </p:cBhvr>
                                    </p:animEffect>
                                    <p:set>
                                      <p:cBhvr>
                                        <p:cTn id="13" dur="1" fill="hold">
                                          <p:stCondLst>
                                            <p:cond delay="998"/>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Par">
                                  <p:stCondLst>
                                    <p:cond delay="0"/>
                                  </p:stCondLst>
                                  <p:childTnLst>
                                    <p:set>
                                      <p:cBhvr>
                                        <p:cTn id="17" dur="1" fill="hold">
                                          <p:stCondLst>
                                            <p:cond delay="0"/>
                                          </p:stCondLst>
                                        </p:cTn>
                                        <p:tgtEl>
                                          <p:spTgt spid="157744"/>
                                        </p:tgtEl>
                                        <p:attrNameLst>
                                          <p:attrName>style.visibility</p:attrName>
                                        </p:attrNameLst>
                                      </p:cBhvr>
                                      <p:to>
                                        <p:strVal val="visible"/>
                                      </p:to>
                                    </p:set>
                                    <p:animEffect transition="in" filter="wipe(up)">
                                      <p:cBhvr>
                                        <p:cTn id="18" dur="1000"/>
                                        <p:tgtEl>
                                          <p:spTgt spid="1577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1" nodeType="clickEffect">
                                  <p:stCondLst>
                                    <p:cond delay="0"/>
                                  </p:stCondLst>
                                  <p:childTnLst>
                                    <p:animEffect transition="out" filter="wipe(up)">
                                      <p:cBhvr>
                                        <p:cTn id="22" dur="1000"/>
                                        <p:tgtEl>
                                          <p:spTgt spid="157744"/>
                                        </p:tgtEl>
                                      </p:cBhvr>
                                    </p:animEffect>
                                    <p:set>
                                      <p:cBhvr>
                                        <p:cTn id="23" dur="1" fill="hold">
                                          <p:stCondLst>
                                            <p:cond delay="998"/>
                                          </p:stCondLst>
                                        </p:cTn>
                                        <p:tgtEl>
                                          <p:spTgt spid="157744"/>
                                        </p:tgtEl>
                                        <p:attrNameLst>
                                          <p:attrName>style.visibility</p:attrName>
                                        </p:attrNameLst>
                                      </p:cBhvr>
                                      <p:to>
                                        <p:strVal val="hidden"/>
                                      </p:to>
                                    </p:set>
                                  </p:childTnLst>
                                </p:cTn>
                              </p:par>
                            </p:childTnLst>
                          </p:cTn>
                        </p:par>
                        <p:par>
                          <p:cTn id="24" fill="hold">
                            <p:stCondLst>
                              <p:cond delay="1000"/>
                            </p:stCondLst>
                            <p:childTnLst>
                              <p:par>
                                <p:cTn id="25" presetID="22" presetClass="exit" presetSubtype="1" fill="hold" grpId="0" nodeType="afterEffect">
                                  <p:stCondLst>
                                    <p:cond delay="0"/>
                                  </p:stCondLst>
                                  <p:childTnLst>
                                    <p:animEffect transition="out" filter="wipe(up)">
                                      <p:cBhvr>
                                        <p:cTn id="26" dur="1000"/>
                                        <p:tgtEl>
                                          <p:spTgt spid="3"/>
                                        </p:tgtEl>
                                      </p:cBhvr>
                                    </p:animEffect>
                                    <p:set>
                                      <p:cBhvr>
                                        <p:cTn id="27" dur="1" fill="hold">
                                          <p:stCondLst>
                                            <p:cond delay="998"/>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6563">
                                            <p:txEl>
                                              <p:pRg st="6" end="6"/>
                                            </p:txEl>
                                          </p:spTgt>
                                        </p:tgtEl>
                                        <p:attrNameLst>
                                          <p:attrName>style.visibility</p:attrName>
                                        </p:attrNameLst>
                                      </p:cBhvr>
                                      <p:to>
                                        <p:strVal val="visible"/>
                                      </p:to>
                                    </p:set>
                                    <p:anim calcmode="lin" valueType="num">
                                      <p:cBhvr additive="base">
                                        <p:cTn id="32" dur="500" fill="hold"/>
                                        <p:tgtEl>
                                          <p:spTgt spid="6656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1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plus(in)">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32" fill="hold" grpId="1" nodeType="clickEffect">
                                  <p:stCondLst>
                                    <p:cond delay="0"/>
                                  </p:stCondLst>
                                  <p:childTnLst>
                                    <p:animEffect transition="out" filter="box(out)">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59754"/>
                                        </p:tgtEl>
                                        <p:attrNameLst>
                                          <p:attrName>style.visibility</p:attrName>
                                        </p:attrNameLst>
                                      </p:cBhvr>
                                      <p:to>
                                        <p:strVal val="visible"/>
                                      </p:to>
                                    </p:set>
                                    <p:animEffect transition="in" filter="fade">
                                      <p:cBhvr>
                                        <p:cTn id="46" dur="500"/>
                                        <p:tgtEl>
                                          <p:spTgt spid="159754"/>
                                        </p:tgtEl>
                                      </p:cBhvr>
                                    </p:animEffect>
                                    <p:anim calcmode="lin" valueType="num">
                                      <p:cBhvr>
                                        <p:cTn id="47" dur="500" fill="hold"/>
                                        <p:tgtEl>
                                          <p:spTgt spid="159754"/>
                                        </p:tgtEl>
                                        <p:attrNameLst>
                                          <p:attrName>ppt_x</p:attrName>
                                        </p:attrNameLst>
                                      </p:cBhvr>
                                      <p:tavLst>
                                        <p:tav tm="0">
                                          <p:val>
                                            <p:strVal val="#ppt_x"/>
                                          </p:val>
                                        </p:tav>
                                        <p:tav tm="100000">
                                          <p:val>
                                            <p:strVal val="#ppt_x"/>
                                          </p:val>
                                        </p:tav>
                                      </p:tavLst>
                                    </p:anim>
                                    <p:anim calcmode="lin" valueType="num">
                                      <p:cBhvr>
                                        <p:cTn id="48" dur="500" fill="hold"/>
                                        <p:tgtEl>
                                          <p:spTgt spid="159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7744" grpId="0"/>
      <p:bldP spid="157744" grpId="1"/>
      <p:bldP spid="3" grpId="0" bldLvl="0" animBg="1"/>
      <p:bldP spid="159754" grpId="0"/>
      <p:bldP spid="4" grpId="0" bldLvl="0" animBg="1"/>
      <p:bldP spid="4" grpId="1" bldLvl="0" animBg="1"/>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框 66562"/>
          <p:cNvSpPr txBox="1"/>
          <p:nvPr/>
        </p:nvSpPr>
        <p:spPr>
          <a:xfrm>
            <a:off x="561340" y="362585"/>
            <a:ext cx="11314430" cy="1223645"/>
          </a:xfrm>
          <a:prstGeom prst="rect">
            <a:avLst/>
          </a:prstGeom>
          <a:noFill/>
          <a:ln w="9525">
            <a:noFill/>
          </a:ln>
        </p:spPr>
        <p:txBody>
          <a:bodyPr wrap="square">
            <a:spAutoFit/>
          </a:bodyPr>
          <a:p>
            <a:pPr>
              <a:lnSpc>
                <a:spcPct val="115000"/>
              </a:lnSpc>
            </a:pPr>
            <a:r>
              <a:rPr lang="en-US" altLang="zh-CN" sz="3200" b="1" dirty="0">
                <a:solidFill>
                  <a:srgbClr val="1A24E6"/>
                </a:solidFill>
                <a:latin typeface="微软雅黑" panose="020B0503020204020204" charset="-122"/>
                <a:ea typeface="微软雅黑" panose="020B0503020204020204" charset="-122"/>
                <a:cs typeface="微软雅黑" panose="020B0503020204020204" charset="-122"/>
              </a:rPr>
              <a:t>1.</a:t>
            </a:r>
            <a:r>
              <a:rPr lang="zh-CN" altLang="en-US" sz="3200" b="1" dirty="0">
                <a:solidFill>
                  <a:srgbClr val="1A24E6"/>
                </a:solidFill>
                <a:latin typeface="微软雅黑" panose="020B0503020204020204" charset="-122"/>
                <a:ea typeface="微软雅黑" panose="020B0503020204020204" charset="-122"/>
                <a:cs typeface="微软雅黑" panose="020B0503020204020204" charset="-122"/>
              </a:rPr>
              <a:t>中美关系正常化</a:t>
            </a:r>
            <a:endParaRPr lang="zh-CN" altLang="en-US" sz="3200" b="1"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15000"/>
              </a:lnSpc>
            </a:pPr>
            <a:r>
              <a:rPr lang="en-US" sz="3200" b="1" dirty="0">
                <a:solidFill>
                  <a:srgbClr val="0000CC"/>
                </a:solidFill>
                <a:latin typeface="微软雅黑" panose="020B0503020204020204" charset="-122"/>
                <a:ea typeface="微软雅黑" panose="020B0503020204020204" charset="-122"/>
                <a:cs typeface="微软雅黑" panose="020B0503020204020204" charset="-122"/>
              </a:rPr>
              <a:t>   </a:t>
            </a:r>
            <a:r>
              <a:rPr lang="en-US" sz="3200" b="1" dirty="0">
                <a:solidFill>
                  <a:srgbClr val="070707"/>
                </a:solidFill>
                <a:latin typeface="微软雅黑" panose="020B0503020204020204" charset="-122"/>
                <a:ea typeface="微软雅黑" panose="020B0503020204020204" charset="-122"/>
                <a:cs typeface="微软雅黑" panose="020B0503020204020204" charset="-122"/>
              </a:rPr>
              <a:t> (2)</a:t>
            </a:r>
            <a:r>
              <a:rPr lang="zh-CN" altLang="en-US" sz="3200" b="1" dirty="0">
                <a:solidFill>
                  <a:srgbClr val="070707"/>
                </a:solidFill>
                <a:latin typeface="微软雅黑" panose="020B0503020204020204" charset="-122"/>
                <a:ea typeface="微软雅黑" panose="020B0503020204020204" charset="-122"/>
                <a:cs typeface="微软雅黑" panose="020B0503020204020204" charset="-122"/>
              </a:rPr>
              <a:t>经过</a:t>
            </a:r>
            <a:endParaRPr lang="zh-CN" altLang="en-US" sz="3200" b="1" dirty="0">
              <a:solidFill>
                <a:srgbClr val="070707"/>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408940" y="1992630"/>
            <a:ext cx="1190625" cy="70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219141" name="表格 219140"/>
          <p:cNvGraphicFramePr/>
          <p:nvPr/>
        </p:nvGraphicFramePr>
        <p:xfrm>
          <a:off x="580390" y="1586230"/>
          <a:ext cx="9968230" cy="4394835"/>
        </p:xfrm>
        <a:graphic>
          <a:graphicData uri="http://schemas.openxmlformats.org/drawingml/2006/table">
            <a:tbl>
              <a:tblPr/>
              <a:tblGrid>
                <a:gridCol w="1722755"/>
                <a:gridCol w="4080510"/>
                <a:gridCol w="4164965"/>
              </a:tblGrid>
              <a:tr h="560388">
                <a:tc>
                  <a:txBody>
                    <a:bodyPr/>
                    <a:p>
                      <a:pPr marL="0" lvl="0" indent="0" algn="ctr">
                        <a:lnSpc>
                          <a:spcPct val="110000"/>
                        </a:lnSpc>
                        <a:spcBef>
                          <a:spcPct val="0"/>
                        </a:spcBef>
                        <a:buNone/>
                      </a:pPr>
                      <a:r>
                        <a:rPr lang="zh-CN" altLang="en-US" sz="2800" b="1" dirty="0">
                          <a:latin typeface="微软雅黑" panose="020B0503020204020204" charset="-122"/>
                          <a:ea typeface="微软雅黑" panose="020B0503020204020204" charset="-122"/>
                        </a:rPr>
                        <a:t>时间</a:t>
                      </a: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a:lnSpc>
                          <a:spcPct val="110000"/>
                        </a:lnSpc>
                        <a:spcBef>
                          <a:spcPct val="0"/>
                        </a:spcBef>
                        <a:buNone/>
                      </a:pPr>
                      <a:r>
                        <a:rPr lang="zh-CN" altLang="en-US" sz="2800" b="1" dirty="0">
                          <a:latin typeface="微软雅黑" panose="020B0503020204020204" charset="-122"/>
                          <a:ea typeface="微软雅黑" panose="020B0503020204020204" charset="-122"/>
                        </a:rPr>
                        <a:t>事件</a:t>
                      </a: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a:lnSpc>
                          <a:spcPct val="110000"/>
                        </a:lnSpc>
                        <a:spcBef>
                          <a:spcPct val="0"/>
                        </a:spcBef>
                        <a:buNone/>
                      </a:pPr>
                      <a:r>
                        <a:rPr lang="zh-CN" altLang="en-US" sz="2800" b="1" dirty="0">
                          <a:latin typeface="微软雅黑" panose="020B0503020204020204" charset="-122"/>
                          <a:ea typeface="微软雅黑" panose="020B0503020204020204" charset="-122"/>
                        </a:rPr>
                        <a:t>意义</a:t>
                      </a: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6130">
                <a:tc>
                  <a:txBody>
                    <a:bodyPr/>
                    <a:p>
                      <a:pPr marL="0" lvl="0" indent="0" algn="ctr">
                        <a:lnSpc>
                          <a:spcPct val="110000"/>
                        </a:lnSpc>
                        <a:spcBef>
                          <a:spcPct val="0"/>
                        </a:spcBef>
                        <a:buNone/>
                      </a:pPr>
                      <a:r>
                        <a:rPr lang="en-US" altLang="zh-CN" sz="2800" b="1">
                          <a:latin typeface="微软雅黑" panose="020B0503020204020204" charset="-122"/>
                          <a:ea typeface="微软雅黑" panose="020B0503020204020204" charset="-122"/>
                        </a:rPr>
                        <a:t>1971.4</a:t>
                      </a:r>
                      <a:endParaRPr lang="en-US" altLang="zh-CN" sz="28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solidFill>
                          <a:srgbClr val="0000FF"/>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a:txBody>
                    <a:bodyPr/>
                    <a:p>
                      <a:pPr marL="0" lvl="0" indent="0" algn="ctr">
                        <a:lnSpc>
                          <a:spcPct val="110000"/>
                        </a:lnSpc>
                        <a:spcBef>
                          <a:spcPct val="0"/>
                        </a:spcBef>
                        <a:buNone/>
                      </a:pPr>
                      <a:r>
                        <a:rPr lang="en-US" altLang="zh-CN" sz="2800" b="1">
                          <a:latin typeface="微软雅黑" panose="020B0503020204020204" charset="-122"/>
                          <a:ea typeface="微软雅黑" panose="020B0503020204020204" charset="-122"/>
                        </a:rPr>
                        <a:t>1971.7</a:t>
                      </a:r>
                      <a:endParaRPr lang="en-US" altLang="zh-CN" sz="28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solidFill>
                          <a:srgbClr val="0000FF"/>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6800">
                <a:tc>
                  <a:txBody>
                    <a:bodyPr/>
                    <a:p>
                      <a:pPr marL="0" lvl="0" indent="0" algn="ctr">
                        <a:lnSpc>
                          <a:spcPct val="110000"/>
                        </a:lnSpc>
                        <a:spcBef>
                          <a:spcPct val="0"/>
                        </a:spcBef>
                        <a:buNone/>
                      </a:pPr>
                      <a:r>
                        <a:rPr lang="en-US" altLang="zh-CN" sz="2800" b="1">
                          <a:latin typeface="微软雅黑" panose="020B0503020204020204" charset="-122"/>
                          <a:ea typeface="微软雅黑" panose="020B0503020204020204" charset="-122"/>
                        </a:rPr>
                        <a:t>1972.2</a:t>
                      </a:r>
                      <a:endParaRPr lang="en-US" altLang="zh-CN" sz="28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solidFill>
                          <a:srgbClr val="0000FF"/>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a:txBody>
                    <a:bodyPr/>
                    <a:p>
                      <a:pPr marL="0" lvl="0" indent="0" algn="ctr">
                        <a:lnSpc>
                          <a:spcPct val="110000"/>
                        </a:lnSpc>
                        <a:spcBef>
                          <a:spcPct val="0"/>
                        </a:spcBef>
                        <a:buNone/>
                      </a:pPr>
                      <a:r>
                        <a:rPr lang="en-US" altLang="zh-CN" sz="2800" b="1">
                          <a:latin typeface="微软雅黑" panose="020B0503020204020204" charset="-122"/>
                          <a:ea typeface="微软雅黑" panose="020B0503020204020204" charset="-122"/>
                        </a:rPr>
                        <a:t> 1978.12</a:t>
                      </a:r>
                      <a:endParaRPr lang="en-US" altLang="zh-CN" sz="28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solidFill>
                          <a:srgbClr val="FF0000"/>
                        </a:solidFill>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a:txBody>
                    <a:bodyPr/>
                    <a:p>
                      <a:pPr marL="0" lvl="0" indent="0" algn="ctr">
                        <a:lnSpc>
                          <a:spcPct val="110000"/>
                        </a:lnSpc>
                        <a:spcBef>
                          <a:spcPct val="0"/>
                        </a:spcBef>
                        <a:buNone/>
                      </a:pPr>
                      <a:r>
                        <a:rPr lang="en-US" altLang="zh-CN" sz="2800" b="1">
                          <a:latin typeface="微软雅黑" panose="020B0503020204020204" charset="-122"/>
                          <a:ea typeface="微软雅黑" panose="020B0503020204020204" charset="-122"/>
                        </a:rPr>
                        <a:t>1979.1</a:t>
                      </a:r>
                      <a:endParaRPr lang="en-US" altLang="zh-CN" sz="2800" b="1">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10000"/>
                        </a:lnSpc>
                        <a:spcBef>
                          <a:spcPct val="0"/>
                        </a:spcBef>
                        <a:buNone/>
                      </a:pPr>
                      <a:endParaRPr lang="zh-CN" altLang="en-US" sz="2800" b="1" dirty="0">
                        <a:latin typeface="微软雅黑" panose="020B0503020204020204" charset="-122"/>
                        <a:ea typeface="微软雅黑" panose="020B0503020204020204"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19171" name="文本框 219170"/>
          <p:cNvSpPr txBox="1"/>
          <p:nvPr/>
        </p:nvSpPr>
        <p:spPr>
          <a:xfrm>
            <a:off x="2548255" y="2317115"/>
            <a:ext cx="3226435" cy="544195"/>
          </a:xfrm>
          <a:prstGeom prst="rect">
            <a:avLst/>
          </a:prstGeom>
          <a:noFill/>
          <a:ln w="25400">
            <a:noFill/>
          </a:ln>
        </p:spPr>
        <p:txBody>
          <a:bodyPr wrap="square" lIns="90000" tIns="46800" rIns="90000" bIns="46800">
            <a:spAutoFit/>
            <a:scene3d>
              <a:camera prst="orthographicFront"/>
              <a:lightRig rig="soft" dir="t">
                <a:rot lat="0" lon="0" rev="15600000"/>
              </a:lightRig>
            </a:scene3d>
            <a:sp3d extrusionH="57150" prstMaterial="softEdge">
              <a:bevelT w="25400" h="38100"/>
            </a:sp3d>
          </a:bodyPr>
          <a:p>
            <a:pPr algn="ctr">
              <a:lnSpc>
                <a:spcPct val="105000"/>
              </a:lnSpc>
            </a:pPr>
            <a:r>
              <a:rPr lang="zh-CN" altLang="en-US" sz="2800" b="1" dirty="0">
                <a:solidFill>
                  <a:schemeClr val="accent4"/>
                </a:solidFill>
                <a:effectLst/>
                <a:latin typeface="微软雅黑" panose="020B0503020204020204" charset="-122"/>
                <a:ea typeface="微软雅黑" panose="020B0503020204020204" charset="-122"/>
              </a:rPr>
              <a:t>乒乓外交</a:t>
            </a:r>
            <a:endParaRPr lang="zh-CN" altLang="en-US" sz="2800" b="1" dirty="0">
              <a:solidFill>
                <a:srgbClr val="070707"/>
              </a:solidFill>
              <a:latin typeface="楷体" panose="02010609060101010101" charset="-122"/>
              <a:ea typeface="楷体" panose="02010609060101010101" charset="-122"/>
              <a:cs typeface="楷体" panose="02010609060101010101" charset="-122"/>
            </a:endParaRPr>
          </a:p>
        </p:txBody>
      </p:sp>
      <p:sp>
        <p:nvSpPr>
          <p:cNvPr id="219172" name="文本框 219171"/>
          <p:cNvSpPr txBox="1"/>
          <p:nvPr/>
        </p:nvSpPr>
        <p:spPr>
          <a:xfrm>
            <a:off x="6638290" y="2305368"/>
            <a:ext cx="3048000" cy="544195"/>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05000"/>
              </a:lnSpc>
            </a:pPr>
            <a:r>
              <a:rPr lang="zh-CN" altLang="en-US" sz="2800" b="1" dirty="0">
                <a:solidFill>
                  <a:schemeClr val="accent4"/>
                </a:solidFill>
                <a:effectLst/>
                <a:latin typeface="微软雅黑" panose="020B0503020204020204" charset="-122"/>
                <a:ea typeface="微软雅黑" panose="020B0503020204020204" charset="-122"/>
              </a:rPr>
              <a:t>打开中美交往大门</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3" name="矩形 219172"/>
          <p:cNvSpPr/>
          <p:nvPr/>
        </p:nvSpPr>
        <p:spPr>
          <a:xfrm>
            <a:off x="4513580" y="725805"/>
            <a:ext cx="6969760" cy="583565"/>
          </a:xfrm>
          <a:prstGeom prst="rect">
            <a:avLst/>
          </a:prstGeom>
          <a:solidFill>
            <a:schemeClr val="bg1"/>
          </a:solidFill>
          <a:ln w="9525" cap="flat" cmpd="sng">
            <a:noFill/>
            <a:prstDash val="solid"/>
            <a:miter/>
            <a:headEnd type="none" w="med" len="med"/>
            <a:tailEnd type="none" w="med" len="med"/>
          </a:ln>
        </p:spPr>
        <p:txBody>
          <a:bodyPr wrap="square">
            <a:spAutoFit/>
            <a:scene3d>
              <a:camera prst="orthographicFront"/>
              <a:lightRig rig="soft" dir="t">
                <a:rot lat="0" lon="0" rev="15600000"/>
              </a:lightRig>
            </a:scene3d>
            <a:sp3d extrusionH="57150" prstMaterial="softEdge">
              <a:bevelT w="25400" h="38100"/>
            </a:sp3d>
          </a:bodyPr>
          <a:p>
            <a:pPr>
              <a:lnSpc>
                <a:spcPct val="100000"/>
              </a:lnSpc>
              <a:buClr>
                <a:schemeClr val="bg1"/>
              </a:buClr>
            </a:pPr>
            <a:r>
              <a:rPr lang="en-US" altLang="zh-CN" sz="3200" b="1" dirty="0">
                <a:solidFill>
                  <a:srgbClr val="C00000"/>
                </a:solidFill>
                <a:effectLst/>
                <a:latin typeface="微软雅黑" panose="020B0503020204020204" charset="-122"/>
                <a:ea typeface="微软雅黑" panose="020B0503020204020204" charset="-122"/>
                <a:cs typeface="微软雅黑" panose="020B0503020204020204" charset="-122"/>
              </a:rPr>
              <a:t>(</a:t>
            </a:r>
            <a:r>
              <a:rPr lang="zh-CN" altLang="en-US" sz="3200" b="1" dirty="0">
                <a:solidFill>
                  <a:srgbClr val="C00000"/>
                </a:solidFill>
                <a:effectLst/>
                <a:latin typeface="微软雅黑" panose="020B0503020204020204" charset="-122"/>
                <a:ea typeface="微软雅黑" panose="020B0503020204020204" charset="-122"/>
                <a:cs typeface="微软雅黑" panose="020B0503020204020204" charset="-122"/>
              </a:rPr>
              <a:t>小球转动大球</a:t>
            </a:r>
            <a:r>
              <a:rPr lang="en-US" altLang="zh-CN" sz="3200" b="1" dirty="0">
                <a:solidFill>
                  <a:srgbClr val="C00000"/>
                </a:solidFill>
                <a:effectLst/>
                <a:latin typeface="微软雅黑" panose="020B0503020204020204" charset="-122"/>
                <a:ea typeface="微软雅黑" panose="020B0503020204020204" charset="-122"/>
                <a:cs typeface="微软雅黑" panose="020B0503020204020204" charset="-122"/>
              </a:rPr>
              <a:t>-</a:t>
            </a:r>
            <a:r>
              <a:rPr lang="zh-CN" altLang="en-US" sz="3200" b="1" dirty="0">
                <a:solidFill>
                  <a:srgbClr val="C00000"/>
                </a:solidFill>
                <a:effectLst/>
                <a:latin typeface="微软雅黑" panose="020B0503020204020204" charset="-122"/>
                <a:ea typeface="微软雅黑" panose="020B0503020204020204" charset="-122"/>
                <a:cs typeface="微软雅黑" panose="020B0503020204020204" charset="-122"/>
              </a:rPr>
              <a:t>外交史上的一招妙棋</a:t>
            </a:r>
            <a:r>
              <a:rPr lang="en-US" altLang="zh-CN" sz="3200" b="1" dirty="0">
                <a:solidFill>
                  <a:srgbClr val="C00000"/>
                </a:solidFill>
                <a:effectLst/>
                <a:latin typeface="微软雅黑" panose="020B0503020204020204" charset="-122"/>
                <a:ea typeface="微软雅黑" panose="020B0503020204020204" charset="-122"/>
                <a:cs typeface="微软雅黑" panose="020B0503020204020204" charset="-122"/>
              </a:rPr>
              <a:t>)</a:t>
            </a:r>
            <a:endParaRPr lang="en-US" altLang="zh-CN" sz="3200" b="1" dirty="0">
              <a:solidFill>
                <a:srgbClr val="C00000"/>
              </a:solidFill>
              <a:effectLst/>
              <a:latin typeface="微软雅黑" panose="020B0503020204020204" charset="-122"/>
              <a:ea typeface="微软雅黑" panose="020B0503020204020204" charset="-122"/>
              <a:cs typeface="微软雅黑" panose="020B0503020204020204" charset="-122"/>
            </a:endParaRPr>
          </a:p>
        </p:txBody>
      </p:sp>
      <p:sp>
        <p:nvSpPr>
          <p:cNvPr id="219174" name="文本框 219173"/>
          <p:cNvSpPr txBox="1"/>
          <p:nvPr/>
        </p:nvSpPr>
        <p:spPr>
          <a:xfrm>
            <a:off x="3028315" y="3027680"/>
            <a:ext cx="1981200" cy="544195"/>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05000"/>
              </a:lnSpc>
            </a:pPr>
            <a:r>
              <a:rPr lang="zh-CN" altLang="en-US" sz="2800" b="1" dirty="0">
                <a:solidFill>
                  <a:schemeClr val="accent4"/>
                </a:solidFill>
                <a:effectLst/>
                <a:latin typeface="微软雅黑" panose="020B0503020204020204" charset="-122"/>
                <a:ea typeface="微软雅黑" panose="020B0503020204020204" charset="-122"/>
              </a:rPr>
              <a:t>基辛格访华</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5" name="文本框 219174"/>
          <p:cNvSpPr txBox="1"/>
          <p:nvPr/>
        </p:nvSpPr>
        <p:spPr>
          <a:xfrm>
            <a:off x="6590665" y="3029268"/>
            <a:ext cx="3429000" cy="544195"/>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05000"/>
              </a:lnSpc>
            </a:pPr>
            <a:r>
              <a:rPr lang="zh-CN" altLang="en-US" sz="2800" b="1" dirty="0">
                <a:solidFill>
                  <a:schemeClr val="accent4"/>
                </a:solidFill>
                <a:effectLst/>
                <a:latin typeface="微软雅黑" panose="020B0503020204020204" charset="-122"/>
                <a:ea typeface="微软雅黑" panose="020B0503020204020204" charset="-122"/>
              </a:rPr>
              <a:t>为尼克松访华做准备</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6" name="文本框 219175"/>
          <p:cNvSpPr txBox="1"/>
          <p:nvPr/>
        </p:nvSpPr>
        <p:spPr>
          <a:xfrm>
            <a:off x="3033078" y="3635693"/>
            <a:ext cx="2224087" cy="566420"/>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尼克松访华</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7" name="文本框 219176"/>
          <p:cNvSpPr txBox="1"/>
          <p:nvPr/>
        </p:nvSpPr>
        <p:spPr>
          <a:xfrm>
            <a:off x="6438900" y="3943985"/>
            <a:ext cx="4110355" cy="566420"/>
          </a:xfrm>
          <a:prstGeom prst="rect">
            <a:avLst/>
          </a:prstGeom>
          <a:noFill/>
          <a:ln w="25400">
            <a:noFill/>
          </a:ln>
        </p:spPr>
        <p:txBody>
          <a:bodyPr wrap="square"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中美关系</a:t>
            </a:r>
            <a:r>
              <a:rPr lang="zh-CN" altLang="en-US" sz="2800" b="1" dirty="0">
                <a:solidFill>
                  <a:srgbClr val="FF0000"/>
                </a:solidFill>
                <a:effectLst/>
                <a:latin typeface="微软雅黑" panose="020B0503020204020204" charset="-122"/>
                <a:ea typeface="微软雅黑" panose="020B0503020204020204" charset="-122"/>
              </a:rPr>
              <a:t>开始走向</a:t>
            </a:r>
            <a:r>
              <a:rPr lang="zh-CN" altLang="en-US" sz="2800" b="1" dirty="0">
                <a:solidFill>
                  <a:schemeClr val="accent4"/>
                </a:solidFill>
                <a:effectLst/>
                <a:latin typeface="微软雅黑" panose="020B0503020204020204" charset="-122"/>
                <a:ea typeface="微软雅黑" panose="020B0503020204020204" charset="-122"/>
              </a:rPr>
              <a:t>正常化</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8" name="文本框 219177"/>
          <p:cNvSpPr txBox="1"/>
          <p:nvPr/>
        </p:nvSpPr>
        <p:spPr>
          <a:xfrm>
            <a:off x="2599690" y="4748530"/>
            <a:ext cx="3124200" cy="566420"/>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发表中美建交公报</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79" name="文本框 219178"/>
          <p:cNvSpPr txBox="1"/>
          <p:nvPr/>
        </p:nvSpPr>
        <p:spPr>
          <a:xfrm>
            <a:off x="6438265" y="4748530"/>
            <a:ext cx="3429000" cy="566420"/>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为建交提供法律基础</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80" name="文本框 219179"/>
          <p:cNvSpPr txBox="1"/>
          <p:nvPr/>
        </p:nvSpPr>
        <p:spPr>
          <a:xfrm>
            <a:off x="2733040" y="5367655"/>
            <a:ext cx="2438400" cy="566420"/>
          </a:xfrm>
          <a:prstGeom prst="rect">
            <a:avLst/>
          </a:prstGeom>
          <a:noFill/>
          <a:ln w="25400">
            <a:noFill/>
          </a:ln>
        </p:spPr>
        <p:txBody>
          <a:bodyPr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中美正式建交</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81" name="文本框 219180"/>
          <p:cNvSpPr txBox="1"/>
          <p:nvPr/>
        </p:nvSpPr>
        <p:spPr>
          <a:xfrm>
            <a:off x="6438265" y="5367655"/>
            <a:ext cx="4110355" cy="566420"/>
          </a:xfrm>
          <a:prstGeom prst="rect">
            <a:avLst/>
          </a:prstGeom>
          <a:noFill/>
          <a:ln w="25400">
            <a:noFill/>
          </a:ln>
        </p:spPr>
        <p:txBody>
          <a:bodyPr wrap="square" lIns="90000" tIns="46800" rIns="90000" bIns="46800">
            <a:spAutoFit/>
            <a:scene3d>
              <a:camera prst="orthographicFront"/>
              <a:lightRig rig="soft" dir="t">
                <a:rot lat="0" lon="0" rev="15600000"/>
              </a:lightRig>
            </a:scene3d>
            <a:sp3d extrusionH="57150" prstMaterial="softEdge">
              <a:bevelT w="25400" h="38100"/>
            </a:sp3d>
          </a:bodyPr>
          <a:p>
            <a:pPr>
              <a:lnSpc>
                <a:spcPct val="110000"/>
              </a:lnSpc>
            </a:pPr>
            <a:r>
              <a:rPr lang="zh-CN" altLang="en-US" sz="2800" b="1" dirty="0">
                <a:solidFill>
                  <a:schemeClr val="accent4"/>
                </a:solidFill>
                <a:effectLst/>
                <a:latin typeface="微软雅黑" panose="020B0503020204020204" charset="-122"/>
                <a:ea typeface="微软雅黑" panose="020B0503020204020204" charset="-122"/>
              </a:rPr>
              <a:t>中美关系</a:t>
            </a:r>
            <a:r>
              <a:rPr lang="zh-CN" altLang="en-US" sz="2800" b="1" dirty="0">
                <a:solidFill>
                  <a:srgbClr val="FF0000"/>
                </a:solidFill>
                <a:effectLst/>
                <a:latin typeface="微软雅黑" panose="020B0503020204020204" charset="-122"/>
                <a:ea typeface="微软雅黑" panose="020B0503020204020204" charset="-122"/>
              </a:rPr>
              <a:t>正式实现</a:t>
            </a:r>
            <a:r>
              <a:rPr lang="zh-CN" altLang="en-US" sz="2800" b="1" dirty="0">
                <a:solidFill>
                  <a:schemeClr val="accent4"/>
                </a:solidFill>
                <a:effectLst/>
                <a:latin typeface="微软雅黑" panose="020B0503020204020204" charset="-122"/>
                <a:ea typeface="微软雅黑" panose="020B0503020204020204" charset="-122"/>
              </a:rPr>
              <a:t>正常化</a:t>
            </a:r>
            <a:endParaRPr lang="zh-CN" altLang="en-US" sz="2800" b="1" dirty="0">
              <a:solidFill>
                <a:schemeClr val="accent4"/>
              </a:solidFill>
              <a:effectLst/>
              <a:latin typeface="微软雅黑" panose="020B0503020204020204" charset="-122"/>
              <a:ea typeface="微软雅黑" panose="020B0503020204020204" charset="-122"/>
            </a:endParaRPr>
          </a:p>
        </p:txBody>
      </p:sp>
      <p:sp>
        <p:nvSpPr>
          <p:cNvPr id="219182" name="文本框 219181"/>
          <p:cNvSpPr txBox="1"/>
          <p:nvPr/>
        </p:nvSpPr>
        <p:spPr>
          <a:xfrm>
            <a:off x="2256790" y="4115435"/>
            <a:ext cx="3933825" cy="566420"/>
          </a:xfrm>
          <a:prstGeom prst="rect">
            <a:avLst/>
          </a:prstGeom>
          <a:noFill/>
          <a:ln w="25400">
            <a:noFill/>
          </a:ln>
        </p:spPr>
        <p:txBody>
          <a:bodyPr wrap="square" lIns="90000" tIns="46800" rIns="90000" bIns="46800">
            <a:spAutoFit/>
          </a:bodyPr>
          <a:p>
            <a:pPr algn="l">
              <a:lnSpc>
                <a:spcPct val="110000"/>
              </a:lnSpc>
            </a:pPr>
            <a:r>
              <a:rPr lang="en-US" altLang="zh-CN" sz="2800" b="1" dirty="0">
                <a:solidFill>
                  <a:srgbClr val="070707"/>
                </a:solidFill>
                <a:latin typeface="楷体" panose="02010609060101010101" charset="-122"/>
                <a:ea typeface="楷体" panose="02010609060101010101" charset="-122"/>
                <a:cs typeface="楷体" panose="02010609060101010101" charset="-122"/>
              </a:rPr>
              <a:t>(</a:t>
            </a:r>
            <a:r>
              <a:rPr lang="zh-CN" altLang="en-US" sz="2800" b="1" dirty="0">
                <a:solidFill>
                  <a:srgbClr val="070707"/>
                </a:solidFill>
                <a:latin typeface="楷体" panose="02010609060101010101" charset="-122"/>
                <a:ea typeface="楷体" panose="02010609060101010101" charset="-122"/>
                <a:cs typeface="楷体" panose="02010609060101010101" charset="-122"/>
              </a:rPr>
              <a:t>发表</a:t>
            </a:r>
            <a:r>
              <a:rPr lang="en-US" altLang="zh-CN" sz="2800" b="1" dirty="0">
                <a:solidFill>
                  <a:srgbClr val="070707"/>
                </a:solidFill>
                <a:latin typeface="楷体" panose="02010609060101010101" charset="-122"/>
                <a:ea typeface="楷体" panose="02010609060101010101" charset="-122"/>
                <a:cs typeface="楷体" panose="02010609060101010101" charset="-122"/>
              </a:rPr>
              <a:t>《</a:t>
            </a:r>
            <a:r>
              <a:rPr lang="zh-CN" altLang="en-US" sz="2800" b="1" dirty="0">
                <a:solidFill>
                  <a:srgbClr val="070707"/>
                </a:solidFill>
                <a:latin typeface="楷体" panose="02010609060101010101" charset="-122"/>
                <a:ea typeface="楷体" panose="02010609060101010101" charset="-122"/>
                <a:cs typeface="楷体" panose="02010609060101010101" charset="-122"/>
              </a:rPr>
              <a:t>中美联合公报</a:t>
            </a:r>
            <a:r>
              <a:rPr lang="en-US" altLang="zh-CN" sz="2800" b="1">
                <a:solidFill>
                  <a:srgbClr val="070707"/>
                </a:solidFill>
                <a:latin typeface="楷体" panose="02010609060101010101" charset="-122"/>
                <a:ea typeface="楷体" panose="02010609060101010101" charset="-122"/>
                <a:cs typeface="楷体" panose="02010609060101010101" charset="-122"/>
              </a:rPr>
              <a:t>》)</a:t>
            </a:r>
            <a:endParaRPr lang="en-US" altLang="zh-CN" sz="2800" b="1">
              <a:solidFill>
                <a:srgbClr val="070707"/>
              </a:solidFill>
              <a:latin typeface="楷体" panose="02010609060101010101" charset="-122"/>
              <a:ea typeface="楷体" panose="02010609060101010101" charset="-122"/>
              <a:cs typeface="楷体" panose="02010609060101010101" charset="-122"/>
            </a:endParaRPr>
          </a:p>
        </p:txBody>
      </p:sp>
      <p:sp>
        <p:nvSpPr>
          <p:cNvPr id="219183" name="矩形 219182"/>
          <p:cNvSpPr/>
          <p:nvPr/>
        </p:nvSpPr>
        <p:spPr>
          <a:xfrm>
            <a:off x="10460990" y="2307590"/>
            <a:ext cx="1730375" cy="52197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chemeClr val="bg1"/>
                </a:solidFill>
              </a14:hiddenFill>
            </a:ext>
          </a:extLst>
        </p:spPr>
        <p:txBody>
          <a:bodyPr wrap="square" anchor="t">
            <a:spAutoFit/>
            <a:scene3d>
              <a:camera prst="orthographicFront"/>
              <a:lightRig rig="soft" dir="t">
                <a:rot lat="0" lon="0" rev="15600000"/>
              </a:lightRig>
            </a:scene3d>
            <a:sp3d extrusionH="57150" prstMaterial="softEdge">
              <a:bevelT w="25400" h="38100"/>
            </a:sp3d>
          </a:bodyPr>
          <a:p>
            <a:pPr algn="ctr"/>
            <a:r>
              <a:rPr lang="zh-CN" altLang="en-US" sz="2800" b="1" dirty="0">
                <a:solidFill>
                  <a:srgbClr val="C00000"/>
                </a:solidFill>
                <a:effectLst/>
                <a:latin typeface="楷体" panose="02010609060101010101" charset="-122"/>
                <a:ea typeface="楷体" panose="02010609060101010101" charset="-122"/>
              </a:rPr>
              <a:t>试探之旅</a:t>
            </a:r>
            <a:endParaRPr lang="zh-CN" altLang="en-US" sz="2800" b="1" dirty="0">
              <a:solidFill>
                <a:srgbClr val="C00000"/>
              </a:solidFill>
              <a:effectLst/>
              <a:latin typeface="楷体" panose="02010609060101010101" charset="-122"/>
              <a:ea typeface="楷体" panose="02010609060101010101" charset="-122"/>
            </a:endParaRPr>
          </a:p>
        </p:txBody>
      </p:sp>
      <p:sp>
        <p:nvSpPr>
          <p:cNvPr id="219184" name="矩形 219183"/>
          <p:cNvSpPr/>
          <p:nvPr/>
        </p:nvSpPr>
        <p:spPr>
          <a:xfrm>
            <a:off x="10460990" y="3038475"/>
            <a:ext cx="1730375" cy="52197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chemeClr val="bg1"/>
                </a:solidFill>
              </a14:hiddenFill>
            </a:ext>
          </a:extLst>
        </p:spPr>
        <p:txBody>
          <a:bodyPr wrap="square" anchor="t">
            <a:spAutoFit/>
            <a:scene3d>
              <a:camera prst="orthographicFront"/>
              <a:lightRig rig="soft" dir="t">
                <a:rot lat="0" lon="0" rev="15600000"/>
              </a:lightRig>
            </a:scene3d>
            <a:sp3d extrusionH="57150" prstMaterial="softEdge">
              <a:bevelT w="25400" h="38100"/>
            </a:sp3d>
          </a:bodyPr>
          <a:p>
            <a:pPr algn="ctr"/>
            <a:r>
              <a:rPr lang="zh-CN" altLang="en-US" sz="2800" b="1" dirty="0">
                <a:solidFill>
                  <a:srgbClr val="C00000"/>
                </a:solidFill>
                <a:effectLst/>
                <a:latin typeface="楷体" panose="02010609060101010101" charset="-122"/>
                <a:ea typeface="楷体" panose="02010609060101010101" charset="-122"/>
              </a:rPr>
              <a:t>旋风之旅</a:t>
            </a:r>
            <a:endParaRPr lang="zh-CN" altLang="en-US" sz="2800" b="1" dirty="0">
              <a:solidFill>
                <a:srgbClr val="C00000"/>
              </a:solidFill>
              <a:effectLst/>
              <a:latin typeface="楷体" panose="02010609060101010101" charset="-122"/>
              <a:ea typeface="楷体" panose="02010609060101010101" charset="-122"/>
            </a:endParaRPr>
          </a:p>
        </p:txBody>
      </p:sp>
      <p:sp>
        <p:nvSpPr>
          <p:cNvPr id="219185" name="矩形 219184"/>
          <p:cNvSpPr/>
          <p:nvPr/>
        </p:nvSpPr>
        <p:spPr>
          <a:xfrm>
            <a:off x="10535920" y="3943985"/>
            <a:ext cx="1655445" cy="521970"/>
          </a:xfrm>
          <a:prstGeom prst="rect">
            <a:avLst/>
          </a:prstGeom>
          <a:noFill/>
          <a:ln w="9525" cap="flat" cmpd="sng">
            <a:noFill/>
            <a:prstDash val="solid"/>
            <a:miter/>
            <a:headEnd type="none" w="med" len="med"/>
            <a:tailEnd type="none" w="med" len="med"/>
          </a:ln>
          <a:extLst>
            <a:ext uri="{909E8E84-426E-40DD-AFC4-6F175D3DCCD1}">
              <a14:hiddenFill xmlns:a14="http://schemas.microsoft.com/office/drawing/2010/main">
                <a:solidFill>
                  <a:schemeClr val="bg1"/>
                </a:solidFill>
              </a14:hiddenFill>
            </a:ext>
          </a:extLst>
        </p:spPr>
        <p:txBody>
          <a:bodyPr wrap="square" anchor="t">
            <a:spAutoFit/>
            <a:scene3d>
              <a:camera prst="orthographicFront"/>
              <a:lightRig rig="soft" dir="t">
                <a:rot lat="0" lon="0" rev="15600000"/>
              </a:lightRig>
            </a:scene3d>
            <a:sp3d extrusionH="57150" prstMaterial="softEdge">
              <a:bevelT w="25400" h="38100"/>
            </a:sp3d>
          </a:bodyPr>
          <a:p>
            <a:pPr algn="ctr"/>
            <a:r>
              <a:rPr lang="zh-CN" altLang="en-US" sz="2800" b="1" dirty="0">
                <a:solidFill>
                  <a:srgbClr val="C00000"/>
                </a:solidFill>
                <a:effectLst/>
                <a:latin typeface="楷体" panose="02010609060101010101" charset="-122"/>
                <a:ea typeface="楷体" panose="02010609060101010101" charset="-122"/>
              </a:rPr>
              <a:t>破冰之旅</a:t>
            </a:r>
            <a:endParaRPr lang="zh-CN" altLang="en-US" sz="2800" b="1" dirty="0">
              <a:solidFill>
                <a:srgbClr val="C00000"/>
              </a:solidFill>
              <a:effectLst/>
              <a:latin typeface="楷体" panose="02010609060101010101" charset="-122"/>
              <a:ea typeface="楷体" panose="02010609060101010101" charset="-122"/>
            </a:endParaRPr>
          </a:p>
        </p:txBody>
      </p:sp>
      <p:sp>
        <p:nvSpPr>
          <p:cNvPr id="6" name="矩形 5"/>
          <p:cNvSpPr/>
          <p:nvPr/>
        </p:nvSpPr>
        <p:spPr>
          <a:xfrm>
            <a:off x="715010" y="2214880"/>
            <a:ext cx="1522730" cy="64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1971.4</a:t>
            </a:r>
            <a:endPar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7" name="矩形 6"/>
          <p:cNvSpPr/>
          <p:nvPr/>
        </p:nvSpPr>
        <p:spPr>
          <a:xfrm>
            <a:off x="715010" y="3766185"/>
            <a:ext cx="1522730" cy="81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1972.2</a:t>
            </a:r>
            <a:endPar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8" name="矩形 7"/>
          <p:cNvSpPr/>
          <p:nvPr/>
        </p:nvSpPr>
        <p:spPr>
          <a:xfrm>
            <a:off x="708660" y="5376545"/>
            <a:ext cx="1522730" cy="567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1979.1</a:t>
            </a:r>
            <a:endParaRPr lang="en-US" altLang="zh-CN" sz="2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1"/>
    </p:custData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9171"/>
                                        </p:tgtEl>
                                        <p:attrNameLst>
                                          <p:attrName>style.visibility</p:attrName>
                                        </p:attrNameLst>
                                      </p:cBhvr>
                                      <p:to>
                                        <p:strVal val="visible"/>
                                      </p:to>
                                    </p:set>
                                    <p:anim calcmode="lin" valueType="num">
                                      <p:cBhvr>
                                        <p:cTn id="7" dur="500" fill="hold"/>
                                        <p:tgtEl>
                                          <p:spTgt spid="219171"/>
                                        </p:tgtEl>
                                        <p:attrNameLst>
                                          <p:attrName>ppt_w</p:attrName>
                                        </p:attrNameLst>
                                      </p:cBhvr>
                                      <p:tavLst>
                                        <p:tav tm="0">
                                          <p:val>
                                            <p:fltVal val="0"/>
                                          </p:val>
                                        </p:tav>
                                        <p:tav tm="100000">
                                          <p:val>
                                            <p:strVal val="#ppt_w"/>
                                          </p:val>
                                        </p:tav>
                                      </p:tavLst>
                                    </p:anim>
                                    <p:anim calcmode="lin" valueType="num">
                                      <p:cBhvr>
                                        <p:cTn id="8" dur="500" fill="hold"/>
                                        <p:tgtEl>
                                          <p:spTgt spid="21917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9174"/>
                                        </p:tgtEl>
                                        <p:attrNameLst>
                                          <p:attrName>style.visibility</p:attrName>
                                        </p:attrNameLst>
                                      </p:cBhvr>
                                      <p:to>
                                        <p:strVal val="visible"/>
                                      </p:to>
                                    </p:set>
                                    <p:anim calcmode="lin" valueType="num">
                                      <p:cBhvr>
                                        <p:cTn id="13" dur="500" fill="hold"/>
                                        <p:tgtEl>
                                          <p:spTgt spid="219174"/>
                                        </p:tgtEl>
                                        <p:attrNameLst>
                                          <p:attrName>ppt_w</p:attrName>
                                        </p:attrNameLst>
                                      </p:cBhvr>
                                      <p:tavLst>
                                        <p:tav tm="0">
                                          <p:val>
                                            <p:fltVal val="0"/>
                                          </p:val>
                                        </p:tav>
                                        <p:tav tm="100000">
                                          <p:val>
                                            <p:strVal val="#ppt_w"/>
                                          </p:val>
                                        </p:tav>
                                      </p:tavLst>
                                    </p:anim>
                                    <p:anim calcmode="lin" valueType="num">
                                      <p:cBhvr>
                                        <p:cTn id="14" dur="500" fill="hold"/>
                                        <p:tgtEl>
                                          <p:spTgt spid="21917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9176"/>
                                        </p:tgtEl>
                                        <p:attrNameLst>
                                          <p:attrName>style.visibility</p:attrName>
                                        </p:attrNameLst>
                                      </p:cBhvr>
                                      <p:to>
                                        <p:strVal val="visible"/>
                                      </p:to>
                                    </p:set>
                                    <p:anim calcmode="lin" valueType="num">
                                      <p:cBhvr>
                                        <p:cTn id="19" dur="500" fill="hold"/>
                                        <p:tgtEl>
                                          <p:spTgt spid="219176"/>
                                        </p:tgtEl>
                                        <p:attrNameLst>
                                          <p:attrName>ppt_w</p:attrName>
                                        </p:attrNameLst>
                                      </p:cBhvr>
                                      <p:tavLst>
                                        <p:tav tm="0">
                                          <p:val>
                                            <p:fltVal val="0"/>
                                          </p:val>
                                        </p:tav>
                                        <p:tav tm="100000">
                                          <p:val>
                                            <p:strVal val="#ppt_w"/>
                                          </p:val>
                                        </p:tav>
                                      </p:tavLst>
                                    </p:anim>
                                    <p:anim calcmode="lin" valueType="num">
                                      <p:cBhvr>
                                        <p:cTn id="20" dur="500" fill="hold"/>
                                        <p:tgtEl>
                                          <p:spTgt spid="21917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9182"/>
                                        </p:tgtEl>
                                        <p:attrNameLst>
                                          <p:attrName>style.visibility</p:attrName>
                                        </p:attrNameLst>
                                      </p:cBhvr>
                                      <p:to>
                                        <p:strVal val="visible"/>
                                      </p:to>
                                    </p:set>
                                    <p:anim calcmode="lin" valueType="num">
                                      <p:cBhvr>
                                        <p:cTn id="25" dur="500" fill="hold"/>
                                        <p:tgtEl>
                                          <p:spTgt spid="219182"/>
                                        </p:tgtEl>
                                        <p:attrNameLst>
                                          <p:attrName>ppt_w</p:attrName>
                                        </p:attrNameLst>
                                      </p:cBhvr>
                                      <p:tavLst>
                                        <p:tav tm="0">
                                          <p:val>
                                            <p:fltVal val="0"/>
                                          </p:val>
                                        </p:tav>
                                        <p:tav tm="100000">
                                          <p:val>
                                            <p:strVal val="#ppt_w"/>
                                          </p:val>
                                        </p:tav>
                                      </p:tavLst>
                                    </p:anim>
                                    <p:anim calcmode="lin" valueType="num">
                                      <p:cBhvr>
                                        <p:cTn id="26" dur="500" fill="hold"/>
                                        <p:tgtEl>
                                          <p:spTgt spid="21918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9178"/>
                                        </p:tgtEl>
                                        <p:attrNameLst>
                                          <p:attrName>style.visibility</p:attrName>
                                        </p:attrNameLst>
                                      </p:cBhvr>
                                      <p:to>
                                        <p:strVal val="visible"/>
                                      </p:to>
                                    </p:set>
                                    <p:anim calcmode="lin" valueType="num">
                                      <p:cBhvr>
                                        <p:cTn id="31" dur="500" fill="hold"/>
                                        <p:tgtEl>
                                          <p:spTgt spid="219178"/>
                                        </p:tgtEl>
                                        <p:attrNameLst>
                                          <p:attrName>ppt_w</p:attrName>
                                        </p:attrNameLst>
                                      </p:cBhvr>
                                      <p:tavLst>
                                        <p:tav tm="0">
                                          <p:val>
                                            <p:fltVal val="0"/>
                                          </p:val>
                                        </p:tav>
                                        <p:tav tm="100000">
                                          <p:val>
                                            <p:strVal val="#ppt_w"/>
                                          </p:val>
                                        </p:tav>
                                      </p:tavLst>
                                    </p:anim>
                                    <p:anim calcmode="lin" valueType="num">
                                      <p:cBhvr>
                                        <p:cTn id="32" dur="500" fill="hold"/>
                                        <p:tgtEl>
                                          <p:spTgt spid="21917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9180"/>
                                        </p:tgtEl>
                                        <p:attrNameLst>
                                          <p:attrName>style.visibility</p:attrName>
                                        </p:attrNameLst>
                                      </p:cBhvr>
                                      <p:to>
                                        <p:strVal val="visible"/>
                                      </p:to>
                                    </p:set>
                                    <p:anim calcmode="lin" valueType="num">
                                      <p:cBhvr>
                                        <p:cTn id="37" dur="500" fill="hold"/>
                                        <p:tgtEl>
                                          <p:spTgt spid="219180"/>
                                        </p:tgtEl>
                                        <p:attrNameLst>
                                          <p:attrName>ppt_w</p:attrName>
                                        </p:attrNameLst>
                                      </p:cBhvr>
                                      <p:tavLst>
                                        <p:tav tm="0">
                                          <p:val>
                                            <p:fltVal val="0"/>
                                          </p:val>
                                        </p:tav>
                                        <p:tav tm="100000">
                                          <p:val>
                                            <p:strVal val="#ppt_w"/>
                                          </p:val>
                                        </p:tav>
                                      </p:tavLst>
                                    </p:anim>
                                    <p:anim calcmode="lin" valueType="num">
                                      <p:cBhvr>
                                        <p:cTn id="38" dur="500" fill="hold"/>
                                        <p:tgtEl>
                                          <p:spTgt spid="21918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9183"/>
                                        </p:tgtEl>
                                        <p:attrNameLst>
                                          <p:attrName>style.visibility</p:attrName>
                                        </p:attrNameLst>
                                      </p:cBhvr>
                                      <p:to>
                                        <p:strVal val="visible"/>
                                      </p:to>
                                    </p:set>
                                    <p:anim calcmode="lin" valueType="num">
                                      <p:cBhvr>
                                        <p:cTn id="43" dur="500" fill="hold"/>
                                        <p:tgtEl>
                                          <p:spTgt spid="219183"/>
                                        </p:tgtEl>
                                        <p:attrNameLst>
                                          <p:attrName>ppt_w</p:attrName>
                                        </p:attrNameLst>
                                      </p:cBhvr>
                                      <p:tavLst>
                                        <p:tav tm="0">
                                          <p:val>
                                            <p:fltVal val="0.000000"/>
                                          </p:val>
                                        </p:tav>
                                        <p:tav tm="100000">
                                          <p:val>
                                            <p:strVal val="#ppt_w"/>
                                          </p:val>
                                        </p:tav>
                                      </p:tavLst>
                                    </p:anim>
                                    <p:anim calcmode="lin" valueType="num">
                                      <p:cBhvr>
                                        <p:cTn id="44" dur="500" fill="hold"/>
                                        <p:tgtEl>
                                          <p:spTgt spid="219183"/>
                                        </p:tgtEl>
                                        <p:attrNameLst>
                                          <p:attrName>ppt_h</p:attrName>
                                        </p:attrNameLst>
                                      </p:cBhvr>
                                      <p:tavLst>
                                        <p:tav tm="0">
                                          <p:val>
                                            <p:fltVal val="0.00000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219173"/>
                                        </p:tgtEl>
                                        <p:attrNameLst>
                                          <p:attrName>style.visibility</p:attrName>
                                        </p:attrNameLst>
                                      </p:cBhvr>
                                      <p:to>
                                        <p:strVal val="visible"/>
                                      </p:to>
                                    </p:set>
                                    <p:anim calcmode="lin" valueType="num">
                                      <p:cBhvr>
                                        <p:cTn id="49" dur="1000" fill="hold"/>
                                        <p:tgtEl>
                                          <p:spTgt spid="219173"/>
                                        </p:tgtEl>
                                        <p:attrNameLst>
                                          <p:attrName>ppt_w</p:attrName>
                                        </p:attrNameLst>
                                      </p:cBhvr>
                                      <p:tavLst>
                                        <p:tav tm="0">
                                          <p:val>
                                            <p:fltVal val="0"/>
                                          </p:val>
                                        </p:tav>
                                        <p:tav tm="100000">
                                          <p:val>
                                            <p:strVal val="#ppt_w"/>
                                          </p:val>
                                        </p:tav>
                                      </p:tavLst>
                                    </p:anim>
                                    <p:anim calcmode="lin" valueType="num">
                                      <p:cBhvr>
                                        <p:cTn id="50" dur="1000" fill="hold"/>
                                        <p:tgtEl>
                                          <p:spTgt spid="219173"/>
                                        </p:tgtEl>
                                        <p:attrNameLst>
                                          <p:attrName>ppt_h</p:attrName>
                                        </p:attrNameLst>
                                      </p:cBhvr>
                                      <p:tavLst>
                                        <p:tav tm="0">
                                          <p:val>
                                            <p:fltVal val="0"/>
                                          </p:val>
                                        </p:tav>
                                        <p:tav tm="100000">
                                          <p:val>
                                            <p:strVal val="#ppt_h"/>
                                          </p:val>
                                        </p:tav>
                                      </p:tavLst>
                                    </p:anim>
                                    <p:anim calcmode="lin" valueType="num">
                                      <p:cBhvr>
                                        <p:cTn id="51" dur="1000" fill="hold"/>
                                        <p:tgtEl>
                                          <p:spTgt spid="21917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191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19184"/>
                                        </p:tgtEl>
                                        <p:attrNameLst>
                                          <p:attrName>style.visibility</p:attrName>
                                        </p:attrNameLst>
                                      </p:cBhvr>
                                      <p:to>
                                        <p:strVal val="visible"/>
                                      </p:to>
                                    </p:set>
                                    <p:anim calcmode="lin" valueType="num">
                                      <p:cBhvr>
                                        <p:cTn id="57" dur="500" fill="hold"/>
                                        <p:tgtEl>
                                          <p:spTgt spid="219184"/>
                                        </p:tgtEl>
                                        <p:attrNameLst>
                                          <p:attrName>ppt_w</p:attrName>
                                        </p:attrNameLst>
                                      </p:cBhvr>
                                      <p:tavLst>
                                        <p:tav tm="0">
                                          <p:val>
                                            <p:fltVal val="0.000000"/>
                                          </p:val>
                                        </p:tav>
                                        <p:tav tm="100000">
                                          <p:val>
                                            <p:strVal val="#ppt_w"/>
                                          </p:val>
                                        </p:tav>
                                      </p:tavLst>
                                    </p:anim>
                                    <p:anim calcmode="lin" valueType="num">
                                      <p:cBhvr>
                                        <p:cTn id="58" dur="500" fill="hold"/>
                                        <p:tgtEl>
                                          <p:spTgt spid="219184"/>
                                        </p:tgtEl>
                                        <p:attrNameLst>
                                          <p:attrName>ppt_h</p:attrName>
                                        </p:attrNameLst>
                                      </p:cBhvr>
                                      <p:tavLst>
                                        <p:tav tm="0">
                                          <p:val>
                                            <p:fltVal val="0.00000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19185"/>
                                        </p:tgtEl>
                                        <p:attrNameLst>
                                          <p:attrName>style.visibility</p:attrName>
                                        </p:attrNameLst>
                                      </p:cBhvr>
                                      <p:to>
                                        <p:strVal val="visible"/>
                                      </p:to>
                                    </p:set>
                                    <p:anim calcmode="lin" valueType="num">
                                      <p:cBhvr>
                                        <p:cTn id="63" dur="500" fill="hold"/>
                                        <p:tgtEl>
                                          <p:spTgt spid="219185"/>
                                        </p:tgtEl>
                                        <p:attrNameLst>
                                          <p:attrName>ppt_w</p:attrName>
                                        </p:attrNameLst>
                                      </p:cBhvr>
                                      <p:tavLst>
                                        <p:tav tm="0">
                                          <p:val>
                                            <p:fltVal val="0.000000"/>
                                          </p:val>
                                        </p:tav>
                                        <p:tav tm="100000">
                                          <p:val>
                                            <p:strVal val="#ppt_w"/>
                                          </p:val>
                                        </p:tav>
                                      </p:tavLst>
                                    </p:anim>
                                    <p:anim calcmode="lin" valueType="num">
                                      <p:cBhvr>
                                        <p:cTn id="64" dur="500" fill="hold"/>
                                        <p:tgtEl>
                                          <p:spTgt spid="219185"/>
                                        </p:tgtEl>
                                        <p:attrNameLst>
                                          <p:attrName>ppt_h</p:attrName>
                                        </p:attrNameLst>
                                      </p:cBhvr>
                                      <p:tavLst>
                                        <p:tav tm="0">
                                          <p:val>
                                            <p:fltVal val="0.00000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500"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83" grpId="0" bldLvl="0" animBg="1"/>
      <p:bldP spid="219184" grpId="0" bldLvl="0" animBg="1"/>
      <p:bldP spid="219185" grpId="0" bldLvl="0" animBg="1"/>
      <p:bldP spid="6" grpId="0" bldLvl="0" animBg="1"/>
      <p:bldP spid="7" grpId="0" bldLvl="0" animBg="1"/>
      <p:bldP spid="8" grpId="0" bldLvl="0" animBg="1"/>
      <p:bldP spid="219173" grpId="0" bldLvl="0" animBg="1"/>
      <p:bldP spid="219171" grpId="0"/>
      <p:bldP spid="219174" grpId="0"/>
      <p:bldP spid="219176" grpId="0"/>
      <p:bldP spid="219182" grpId="0"/>
      <p:bldP spid="219178" grpId="0"/>
      <p:bldP spid="2191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4641" name="图片 154640" descr="us-flag1"/>
          <p:cNvPicPr>
            <a:picLocks noChangeAspect="1"/>
          </p:cNvPicPr>
          <p:nvPr/>
        </p:nvPicPr>
        <p:blipFill>
          <a:blip r:embed="rId1"/>
          <a:stretch>
            <a:fillRect/>
          </a:stretch>
        </p:blipFill>
        <p:spPr>
          <a:xfrm>
            <a:off x="10787380" y="86043"/>
            <a:ext cx="1143000" cy="862012"/>
          </a:xfrm>
          <a:prstGeom prst="rect">
            <a:avLst/>
          </a:prstGeom>
          <a:noFill/>
          <a:ln w="9525">
            <a:noFill/>
          </a:ln>
        </p:spPr>
      </p:pic>
      <p:pic>
        <p:nvPicPr>
          <p:cNvPr id="154642" name="图片 154641" descr="3449">
            <a:hlinkClick r:id="rId2"/>
          </p:cNvPr>
          <p:cNvPicPr>
            <a:picLocks noChangeAspect="1"/>
          </p:cNvPicPr>
          <p:nvPr/>
        </p:nvPicPr>
        <p:blipFill>
          <a:blip r:embed="rId3"/>
          <a:stretch>
            <a:fillRect/>
          </a:stretch>
        </p:blipFill>
        <p:spPr>
          <a:xfrm>
            <a:off x="172085" y="62230"/>
            <a:ext cx="1295400" cy="885825"/>
          </a:xfrm>
          <a:prstGeom prst="rect">
            <a:avLst/>
          </a:prstGeom>
          <a:noFill/>
          <a:ln w="9525">
            <a:noFill/>
          </a:ln>
        </p:spPr>
      </p:pic>
      <p:sp>
        <p:nvSpPr>
          <p:cNvPr id="154640" name="矩形 154639"/>
          <p:cNvSpPr/>
          <p:nvPr/>
        </p:nvSpPr>
        <p:spPr>
          <a:xfrm>
            <a:off x="2362200" y="5892800"/>
            <a:ext cx="7391400" cy="829945"/>
          </a:xfrm>
          <a:prstGeom prst="rect">
            <a:avLst/>
          </a:prstGeom>
          <a:noFill/>
          <a:ln w="19050" cap="flat" cmpd="sng">
            <a:solidFill>
              <a:srgbClr val="000080"/>
            </a:solidFill>
            <a:prstDash val="solid"/>
            <a:miter/>
            <a:headEnd type="none" w="med" len="med"/>
            <a:tailEnd type="none" w="med" len="med"/>
          </a:ln>
        </p:spPr>
        <p:txBody>
          <a:bodyPr>
            <a:spAutoFit/>
          </a:bodyPr>
          <a:p>
            <a:r>
              <a:rPr lang="en-US" altLang="zh-CN" sz="2400" b="1" dirty="0">
                <a:solidFill>
                  <a:srgbClr val="000000"/>
                </a:solidFill>
                <a:latin typeface="Times New Roman" panose="02020603050405020304" pitchFamily="18" charset="0"/>
                <a:ea typeface="黑体" panose="02010609060101010101" pitchFamily="49" charset="-122"/>
              </a:rPr>
              <a:t>     </a:t>
            </a:r>
            <a:r>
              <a:rPr lang="zh-CN" altLang="x-none" sz="2400" b="1" dirty="0">
                <a:solidFill>
                  <a:srgbClr val="0000CC"/>
                </a:solidFill>
                <a:latin typeface="Times New Roman" panose="02020603050405020304" pitchFamily="18" charset="0"/>
                <a:ea typeface="黑体" panose="02010609060101010101" pitchFamily="49" charset="-122"/>
              </a:rPr>
              <a:t>“当我们的手相握时，一个时代</a:t>
            </a:r>
            <a:r>
              <a:rPr lang="zh-CN" altLang="x-none" sz="2400" b="1" dirty="0">
                <a:solidFill>
                  <a:srgbClr val="FF0000"/>
                </a:solidFill>
                <a:latin typeface="Times New Roman" panose="02020603050405020304" pitchFamily="18" charset="0"/>
                <a:ea typeface="黑体" panose="02010609060101010101" pitchFamily="49" charset="-122"/>
              </a:rPr>
              <a:t>结束</a:t>
            </a:r>
            <a:r>
              <a:rPr lang="zh-CN" altLang="x-none" sz="2400" b="1" dirty="0">
                <a:solidFill>
                  <a:srgbClr val="0000CC"/>
                </a:solidFill>
                <a:latin typeface="Times New Roman" panose="02020603050405020304" pitchFamily="18" charset="0"/>
                <a:ea typeface="黑体" panose="02010609060101010101" pitchFamily="49" charset="-122"/>
              </a:rPr>
              <a:t>了，另一个时代</a:t>
            </a:r>
            <a:r>
              <a:rPr lang="zh-CN" altLang="x-none" sz="2400" b="1" dirty="0">
                <a:solidFill>
                  <a:srgbClr val="FF0000"/>
                </a:solidFill>
                <a:latin typeface="Times New Roman" panose="02020603050405020304" pitchFamily="18" charset="0"/>
                <a:ea typeface="黑体" panose="02010609060101010101" pitchFamily="49" charset="-122"/>
              </a:rPr>
              <a:t>开始</a:t>
            </a:r>
            <a:r>
              <a:rPr lang="zh-CN" altLang="x-none" sz="2400" b="1" dirty="0">
                <a:solidFill>
                  <a:srgbClr val="0000CC"/>
                </a:solidFill>
                <a:latin typeface="Times New Roman" panose="02020603050405020304" pitchFamily="18" charset="0"/>
                <a:ea typeface="黑体" panose="02010609060101010101" pitchFamily="49" charset="-122"/>
              </a:rPr>
              <a:t>了。”</a:t>
            </a:r>
            <a:r>
              <a:rPr lang="en-US" altLang="zh-CN" sz="2400" b="1">
                <a:solidFill>
                  <a:srgbClr val="080808"/>
                </a:solidFill>
                <a:latin typeface="Times New Roman" panose="02020603050405020304" pitchFamily="18" charset="0"/>
                <a:ea typeface="楷体_GB2312" pitchFamily="49" charset="-122"/>
              </a:rPr>
              <a:t>——《</a:t>
            </a:r>
            <a:r>
              <a:rPr lang="zh-CN" altLang="x-none" sz="2400" b="1" dirty="0">
                <a:solidFill>
                  <a:srgbClr val="080808"/>
                </a:solidFill>
                <a:latin typeface="Times New Roman" panose="02020603050405020304" pitchFamily="18" charset="0"/>
                <a:ea typeface="楷体_GB2312" pitchFamily="49" charset="-122"/>
              </a:rPr>
              <a:t>尼克松回忆录</a:t>
            </a:r>
            <a:r>
              <a:rPr lang="en-US" altLang="zh-CN" sz="2400" b="1">
                <a:solidFill>
                  <a:srgbClr val="080808"/>
                </a:solidFill>
                <a:latin typeface="Times New Roman" panose="02020603050405020304" pitchFamily="18" charset="0"/>
                <a:ea typeface="楷体_GB2312" pitchFamily="49" charset="-122"/>
              </a:rPr>
              <a:t>》</a:t>
            </a:r>
            <a:endParaRPr lang="en-US" altLang="zh-CN" sz="2400" b="1">
              <a:solidFill>
                <a:srgbClr val="080808"/>
              </a:solidFill>
              <a:latin typeface="Times New Roman" panose="02020603050405020304" pitchFamily="18" charset="0"/>
              <a:ea typeface="楷体_GB2312" pitchFamily="49" charset="-122"/>
            </a:endParaRPr>
          </a:p>
        </p:txBody>
      </p:sp>
      <p:sp>
        <p:nvSpPr>
          <p:cNvPr id="154639" name="矩形 154638"/>
          <p:cNvSpPr/>
          <p:nvPr/>
        </p:nvSpPr>
        <p:spPr>
          <a:xfrm>
            <a:off x="2362200" y="205740"/>
            <a:ext cx="7391400" cy="829945"/>
          </a:xfrm>
          <a:prstGeom prst="rect">
            <a:avLst/>
          </a:prstGeom>
          <a:noFill/>
          <a:ln w="19050" cap="flat" cmpd="sng">
            <a:solidFill>
              <a:srgbClr val="FF0000"/>
            </a:solidFill>
            <a:prstDash val="solid"/>
            <a:miter/>
            <a:headEnd type="none" w="med" len="med"/>
            <a:tailEnd type="none" w="med" len="med"/>
          </a:ln>
        </p:spPr>
        <p:txBody>
          <a:bodyPr anchor="ctr">
            <a:spAutoFit/>
          </a:bodyPr>
          <a:p>
            <a:r>
              <a:rPr lang="en-US" altLang="zh-CN" sz="2400" b="1" dirty="0">
                <a:solidFill>
                  <a:srgbClr val="0000FF"/>
                </a:solidFill>
                <a:latin typeface="Times New Roman" panose="02020603050405020304" pitchFamily="18" charset="0"/>
                <a:ea typeface="黑体" panose="02010609060101010101" pitchFamily="49" charset="-122"/>
              </a:rPr>
              <a:t>        </a:t>
            </a:r>
            <a:r>
              <a:rPr lang="zh-CN" altLang="x-none" sz="2400" b="1" dirty="0">
                <a:solidFill>
                  <a:srgbClr val="0000FF"/>
                </a:solidFill>
                <a:latin typeface="Times New Roman" panose="02020603050405020304" pitchFamily="18" charset="0"/>
                <a:ea typeface="黑体" panose="02010609060101010101" pitchFamily="49" charset="-122"/>
              </a:rPr>
              <a:t>“总统先生，你把手伸过了世界上</a:t>
            </a:r>
            <a:r>
              <a:rPr lang="zh-CN" altLang="x-none" sz="2400" b="1" dirty="0">
                <a:solidFill>
                  <a:srgbClr val="FF0000"/>
                </a:solidFill>
                <a:latin typeface="Times New Roman" panose="02020603050405020304" pitchFamily="18" charset="0"/>
                <a:ea typeface="黑体" panose="02010609060101010101" pitchFamily="49" charset="-122"/>
              </a:rPr>
              <a:t>最辽阔的海洋</a:t>
            </a:r>
            <a:r>
              <a:rPr lang="zh-CN" altLang="x-none" sz="2400" b="1" dirty="0">
                <a:solidFill>
                  <a:srgbClr val="0000FF"/>
                </a:solidFill>
                <a:latin typeface="Times New Roman" panose="02020603050405020304" pitchFamily="18" charset="0"/>
                <a:ea typeface="黑体" panose="02010609060101010101" pitchFamily="49" charset="-122"/>
              </a:rPr>
              <a:t>来和我</a:t>
            </a:r>
            <a:r>
              <a:rPr lang="zh-CN" altLang="x-none" sz="2400" b="1" dirty="0">
                <a:solidFill>
                  <a:srgbClr val="FF0000"/>
                </a:solidFill>
                <a:latin typeface="Times New Roman" panose="02020603050405020304" pitchFamily="18" charset="0"/>
                <a:ea typeface="黑体" panose="02010609060101010101" pitchFamily="49" charset="-122"/>
              </a:rPr>
              <a:t>握手</a:t>
            </a:r>
            <a:r>
              <a:rPr lang="zh-CN" altLang="x-none" sz="2400" b="1" dirty="0">
                <a:solidFill>
                  <a:srgbClr val="0000FF"/>
                </a:solidFill>
                <a:latin typeface="Times New Roman" panose="02020603050405020304" pitchFamily="18" charset="0"/>
                <a:ea typeface="黑体" panose="02010609060101010101" pitchFamily="49" charset="-122"/>
              </a:rPr>
              <a:t>。</a:t>
            </a:r>
            <a:r>
              <a:rPr lang="en-US" altLang="zh-CN" sz="2400" b="1">
                <a:solidFill>
                  <a:srgbClr val="0000FF"/>
                </a:solidFill>
                <a:latin typeface="Times New Roman" panose="02020603050405020304" pitchFamily="18" charset="0"/>
                <a:ea typeface="黑体" panose="02010609060101010101" pitchFamily="49" charset="-122"/>
              </a:rPr>
              <a:t>22</a:t>
            </a:r>
            <a:r>
              <a:rPr lang="zh-CN" altLang="x-none" sz="2400" b="1" dirty="0">
                <a:solidFill>
                  <a:srgbClr val="0000FF"/>
                </a:solidFill>
                <a:latin typeface="Times New Roman" panose="02020603050405020304" pitchFamily="18" charset="0"/>
                <a:ea typeface="黑体" panose="02010609060101010101" pitchFamily="49" charset="-122"/>
              </a:rPr>
              <a:t>年没交往了呵！”</a:t>
            </a:r>
            <a:r>
              <a:rPr lang="zh-CN" altLang="x-none" sz="2400" b="1" dirty="0">
                <a:solidFill>
                  <a:srgbClr val="080808"/>
                </a:solidFill>
                <a:latin typeface="Times New Roman" panose="02020603050405020304" pitchFamily="18" charset="0"/>
                <a:ea typeface="楷体_GB2312" pitchFamily="49" charset="-122"/>
              </a:rPr>
              <a:t>——周恩来</a:t>
            </a:r>
            <a:endParaRPr lang="zh-CN" altLang="x-none" sz="2400" b="1" dirty="0">
              <a:solidFill>
                <a:srgbClr val="080808"/>
              </a:solidFill>
              <a:latin typeface="Times New Roman" panose="02020603050405020304" pitchFamily="18" charset="0"/>
              <a:ea typeface="楷体_GB2312" pitchFamily="49" charset="-122"/>
            </a:endParaRPr>
          </a:p>
        </p:txBody>
      </p:sp>
      <p:sp>
        <p:nvSpPr>
          <p:cNvPr id="154626" name="文本框 154625"/>
          <p:cNvSpPr txBox="1"/>
          <p:nvPr/>
        </p:nvSpPr>
        <p:spPr>
          <a:xfrm>
            <a:off x="3810000" y="152400"/>
            <a:ext cx="4724400" cy="728980"/>
          </a:xfrm>
          <a:prstGeom prst="rect">
            <a:avLst/>
          </a:prstGeom>
          <a:noFill/>
          <a:ln w="25400">
            <a:noFill/>
          </a:ln>
        </p:spPr>
        <p:txBody>
          <a:bodyPr lIns="90000" tIns="46800" rIns="90000" bIns="46800">
            <a:spAutoFit/>
          </a:bodyPr>
          <a:p>
            <a:pPr>
              <a:lnSpc>
                <a:spcPct val="115000"/>
              </a:lnSpc>
              <a:buClr>
                <a:schemeClr val="bg1"/>
              </a:buClr>
            </a:pPr>
            <a:r>
              <a:rPr lang="zh-CN" altLang="en-US"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二</a:t>
            </a:r>
            <a:r>
              <a:rPr lang="en-US" altLang="zh-CN"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中美关系正常化</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grpSp>
        <p:nvGrpSpPr>
          <p:cNvPr id="154648" name="组合 154647"/>
          <p:cNvGrpSpPr/>
          <p:nvPr/>
        </p:nvGrpSpPr>
        <p:grpSpPr>
          <a:xfrm>
            <a:off x="2362200" y="1103313"/>
            <a:ext cx="7467600" cy="4764087"/>
            <a:chOff x="528" y="695"/>
            <a:chExt cx="4704" cy="3001"/>
          </a:xfrm>
        </p:grpSpPr>
        <p:graphicFrame>
          <p:nvGraphicFramePr>
            <p:cNvPr id="154646" name="对象 154645"/>
            <p:cNvGraphicFramePr/>
            <p:nvPr/>
          </p:nvGraphicFramePr>
          <p:xfrm>
            <a:off x="528" y="695"/>
            <a:ext cx="4656" cy="3001"/>
          </p:xfrm>
          <a:graphic>
            <a:graphicData uri="http://schemas.openxmlformats.org/presentationml/2006/ole">
              <mc:AlternateContent xmlns:mc="http://schemas.openxmlformats.org/markup-compatibility/2006">
                <mc:Choice xmlns:v="urn:schemas-microsoft-com:vml" Requires="v">
                  <p:oleObj spid="_x0000_s3076" name="" r:id="rId4" imgW="4919345" imgH="3017520" progId="Photoshop.Image.7">
                    <p:embed/>
                  </p:oleObj>
                </mc:Choice>
                <mc:Fallback>
                  <p:oleObj name="" r:id="rId4" imgW="4919345" imgH="3017520" progId="Photoshop.Image.7">
                    <p:embed/>
                    <p:pic>
                      <p:nvPicPr>
                        <p:cNvPr id="0" name="图片 3075"/>
                        <p:cNvPicPr/>
                        <p:nvPr/>
                      </p:nvPicPr>
                      <p:blipFill>
                        <a:blip r:embed="rId5"/>
                        <a:stretch>
                          <a:fillRect/>
                        </a:stretch>
                      </p:blipFill>
                      <p:spPr>
                        <a:xfrm>
                          <a:off x="528" y="695"/>
                          <a:ext cx="4656" cy="3001"/>
                        </a:xfrm>
                        <a:prstGeom prst="rect">
                          <a:avLst/>
                        </a:prstGeom>
                        <a:noFill/>
                        <a:ln w="38100">
                          <a:noFill/>
                          <a:miter/>
                        </a:ln>
                      </p:spPr>
                    </p:pic>
                  </p:oleObj>
                </mc:Fallback>
              </mc:AlternateContent>
            </a:graphicData>
          </a:graphic>
        </p:graphicFrame>
        <p:sp>
          <p:nvSpPr>
            <p:cNvPr id="154647" name="文本框 154646"/>
            <p:cNvSpPr txBox="1"/>
            <p:nvPr/>
          </p:nvSpPr>
          <p:spPr>
            <a:xfrm>
              <a:off x="2640" y="720"/>
              <a:ext cx="2592" cy="329"/>
            </a:xfrm>
            <a:prstGeom prst="rect">
              <a:avLst/>
            </a:prstGeom>
            <a:noFill/>
            <a:ln w="9525">
              <a:noFill/>
            </a:ln>
          </p:spPr>
          <p:txBody>
            <a:bodyPr>
              <a:spAutoFit/>
            </a:bodyPr>
            <a:p>
              <a:pPr>
                <a:spcBef>
                  <a:spcPct val="50000"/>
                </a:spcBef>
              </a:pPr>
              <a:r>
                <a:rPr lang="zh-CN" altLang="en-US" sz="2800" b="1" dirty="0">
                  <a:solidFill>
                    <a:srgbClr val="FFFF00"/>
                  </a:solidFill>
                  <a:latin typeface="Arial" panose="020B0604020202020204" pitchFamily="34" charset="0"/>
                  <a:ea typeface="黑体" panose="02010609060101010101" pitchFamily="49" charset="-122"/>
                </a:rPr>
                <a:t>破冰之旅</a:t>
              </a:r>
              <a:r>
                <a:rPr lang="en-US" altLang="zh-CN" sz="2800" b="1">
                  <a:solidFill>
                    <a:srgbClr val="FFFF00"/>
                  </a:solidFill>
                  <a:latin typeface="Arial" panose="020B0604020202020204" pitchFamily="34" charset="0"/>
                  <a:ea typeface="黑体" panose="02010609060101010101" pitchFamily="49" charset="-122"/>
                </a:rPr>
                <a:t>——</a:t>
              </a:r>
              <a:r>
                <a:rPr lang="zh-CN" altLang="en-US" sz="2800" b="1" dirty="0">
                  <a:solidFill>
                    <a:srgbClr val="FFFF00"/>
                  </a:solidFill>
                  <a:latin typeface="Arial" panose="020B0604020202020204" pitchFamily="34" charset="0"/>
                  <a:ea typeface="黑体" panose="02010609060101010101" pitchFamily="49" charset="-122"/>
                </a:rPr>
                <a:t>尼克松访华</a:t>
              </a:r>
              <a:endParaRPr lang="zh-CN" altLang="en-US" sz="2800" b="1" dirty="0">
                <a:solidFill>
                  <a:srgbClr val="FFFF00"/>
                </a:solidFill>
                <a:latin typeface="Arial" panose="020B0604020202020204" pitchFamily="34" charset="0"/>
                <a:ea typeface="黑体" panose="02010609060101010101" pitchFamily="49" charset="-122"/>
              </a:endParaRPr>
            </a:p>
          </p:txBody>
        </p:sp>
      </p:grpSp>
      <p:sp>
        <p:nvSpPr>
          <p:cNvPr id="154652" name="文本框 154651"/>
          <p:cNvSpPr txBox="1"/>
          <p:nvPr/>
        </p:nvSpPr>
        <p:spPr>
          <a:xfrm>
            <a:off x="2438400" y="4953000"/>
            <a:ext cx="7620000" cy="1235710"/>
          </a:xfrm>
          <a:prstGeom prst="rect">
            <a:avLst/>
          </a:prstGeom>
          <a:noFill/>
          <a:ln w="9525">
            <a:noFill/>
          </a:ln>
        </p:spPr>
        <p:txBody>
          <a:bodyPr>
            <a:spAutoFit/>
          </a:bodyPr>
          <a:p>
            <a:pPr>
              <a:lnSpc>
                <a:spcPct val="70000"/>
              </a:lnSpc>
              <a:spcBef>
                <a:spcPct val="50000"/>
              </a:spcBef>
              <a:buClr>
                <a:schemeClr val="bg1"/>
              </a:buClr>
            </a:pPr>
            <a:r>
              <a:rPr lang="en-US" altLang="zh-CN" sz="2400" b="1" dirty="0">
                <a:solidFill>
                  <a:srgbClr val="0000CC"/>
                </a:solidFill>
                <a:latin typeface="Times New Roman" panose="02020603050405020304" pitchFamily="18" charset="0"/>
                <a:ea typeface="黑体" panose="02010609060101010101" pitchFamily="49" charset="-122"/>
              </a:rPr>
              <a:t>       1971</a:t>
            </a:r>
            <a:r>
              <a:rPr lang="zh-CN" altLang="en-US" sz="2400" b="1" dirty="0">
                <a:solidFill>
                  <a:srgbClr val="0000CC"/>
                </a:solidFill>
                <a:latin typeface="Times New Roman" panose="02020603050405020304" pitchFamily="18" charset="0"/>
                <a:ea typeface="黑体" panose="02010609060101010101" pitchFamily="49" charset="-122"/>
              </a:rPr>
              <a:t>年</a:t>
            </a:r>
            <a:r>
              <a:rPr lang="en-US" altLang="zh-CN" sz="2400" b="1" dirty="0">
                <a:solidFill>
                  <a:srgbClr val="0000CC"/>
                </a:solidFill>
                <a:latin typeface="Times New Roman" panose="02020603050405020304" pitchFamily="18" charset="0"/>
                <a:ea typeface="黑体" panose="02010609060101010101" pitchFamily="49" charset="-122"/>
              </a:rPr>
              <a:t>4</a:t>
            </a:r>
            <a:r>
              <a:rPr lang="zh-CN" altLang="en-US" sz="2400" b="1" dirty="0">
                <a:solidFill>
                  <a:srgbClr val="0000CC"/>
                </a:solidFill>
                <a:latin typeface="Times New Roman" panose="02020603050405020304" pitchFamily="18" charset="0"/>
                <a:ea typeface="黑体" panose="02010609060101010101" pitchFamily="49" charset="-122"/>
              </a:rPr>
              <a:t>月，周恩来总理在北京会见格雷厄姆</a:t>
            </a:r>
            <a:r>
              <a:rPr lang="en-US" altLang="zh-CN" sz="2400" b="1" dirty="0">
                <a:solidFill>
                  <a:srgbClr val="0000CC"/>
                </a:solidFill>
                <a:latin typeface="Times New Roman" panose="02020603050405020304" pitchFamily="18" charset="0"/>
                <a:ea typeface="黑体" panose="02010609060101010101" pitchFamily="49" charset="-122"/>
              </a:rPr>
              <a:t>·</a:t>
            </a:r>
            <a:r>
              <a:rPr lang="zh-CN" altLang="en-US" sz="2400" b="1" dirty="0">
                <a:solidFill>
                  <a:srgbClr val="0000CC"/>
                </a:solidFill>
                <a:latin typeface="Times New Roman" panose="02020603050405020304" pitchFamily="18" charset="0"/>
                <a:ea typeface="黑体" panose="02010609060101010101" pitchFamily="49" charset="-122"/>
              </a:rPr>
              <a:t>斯廷</a:t>
            </a:r>
            <a:endParaRPr lang="zh-CN" altLang="en-US" sz="2400" b="1" dirty="0">
              <a:solidFill>
                <a:srgbClr val="0000CC"/>
              </a:solidFill>
              <a:latin typeface="Times New Roman" panose="02020603050405020304" pitchFamily="18" charset="0"/>
              <a:ea typeface="黑体" panose="02010609060101010101" pitchFamily="49" charset="-122"/>
            </a:endParaRPr>
          </a:p>
          <a:p>
            <a:pPr>
              <a:lnSpc>
                <a:spcPct val="70000"/>
              </a:lnSpc>
              <a:spcBef>
                <a:spcPct val="50000"/>
              </a:spcBef>
              <a:buClr>
                <a:schemeClr val="bg1"/>
              </a:buClr>
            </a:pPr>
            <a:r>
              <a:rPr lang="zh-CN" altLang="en-US" sz="2400" b="1" dirty="0">
                <a:solidFill>
                  <a:srgbClr val="0000CC"/>
                </a:solidFill>
                <a:latin typeface="Times New Roman" panose="02020603050405020304" pitchFamily="18" charset="0"/>
                <a:ea typeface="黑体" panose="02010609060101010101" pitchFamily="49" charset="-122"/>
              </a:rPr>
              <a:t>霍文率领的美国乒乓球代表团，打开了中美交往的大门。</a:t>
            </a:r>
            <a:endParaRPr lang="zh-CN" altLang="en-US" sz="2400" b="1" dirty="0">
              <a:solidFill>
                <a:srgbClr val="0000CC"/>
              </a:solidFill>
              <a:latin typeface="Times New Roman" panose="02020603050405020304" pitchFamily="18" charset="0"/>
              <a:ea typeface="黑体" panose="02010609060101010101" pitchFamily="49" charset="-122"/>
            </a:endParaRPr>
          </a:p>
          <a:p>
            <a:pPr>
              <a:lnSpc>
                <a:spcPct val="70000"/>
              </a:lnSpc>
              <a:spcBef>
                <a:spcPct val="50000"/>
              </a:spcBef>
              <a:buClr>
                <a:schemeClr val="bg1"/>
              </a:buClr>
            </a:pPr>
            <a:r>
              <a:rPr lang="zh-CN" altLang="en-US" sz="2400" b="1" dirty="0">
                <a:solidFill>
                  <a:srgbClr val="0000CC"/>
                </a:solidFill>
                <a:latin typeface="Times New Roman" panose="02020603050405020304" pitchFamily="18" charset="0"/>
                <a:ea typeface="黑体" panose="02010609060101010101" pitchFamily="49" charset="-122"/>
              </a:rPr>
              <a:t>这就是著名的“</a:t>
            </a:r>
            <a:r>
              <a:rPr lang="zh-CN" altLang="en-US" sz="2400" b="1" dirty="0">
                <a:solidFill>
                  <a:srgbClr val="FF0000"/>
                </a:solidFill>
                <a:latin typeface="Times New Roman" panose="02020603050405020304" pitchFamily="18" charset="0"/>
                <a:ea typeface="黑体" panose="02010609060101010101" pitchFamily="49" charset="-122"/>
              </a:rPr>
              <a:t>乒乓外交</a:t>
            </a:r>
            <a:r>
              <a:rPr lang="zh-CN" altLang="en-US" sz="2400" b="1" dirty="0">
                <a:solidFill>
                  <a:srgbClr val="0000CC"/>
                </a:solidFill>
                <a:latin typeface="Times New Roman" panose="02020603050405020304" pitchFamily="18" charset="0"/>
                <a:ea typeface="黑体" panose="02010609060101010101" pitchFamily="49" charset="-122"/>
              </a:rPr>
              <a:t>”。</a:t>
            </a:r>
            <a:endParaRPr lang="zh-CN" altLang="en-US" sz="2400" b="1" dirty="0">
              <a:solidFill>
                <a:srgbClr val="0000CC"/>
              </a:solidFill>
              <a:latin typeface="Times New Roman" panose="02020603050405020304" pitchFamily="18" charset="0"/>
              <a:ea typeface="黑体" panose="02010609060101010101" pitchFamily="49" charset="-122"/>
            </a:endParaRPr>
          </a:p>
        </p:txBody>
      </p:sp>
      <p:grpSp>
        <p:nvGrpSpPr>
          <p:cNvPr id="154657" name="组合 154656"/>
          <p:cNvGrpSpPr/>
          <p:nvPr/>
        </p:nvGrpSpPr>
        <p:grpSpPr>
          <a:xfrm>
            <a:off x="2286000" y="228600"/>
            <a:ext cx="7620000" cy="6080125"/>
            <a:chOff x="480" y="144"/>
            <a:chExt cx="4800" cy="3830"/>
          </a:xfrm>
        </p:grpSpPr>
        <p:pic>
          <p:nvPicPr>
            <p:cNvPr id="154656" name="图片 154655" descr="Kissinger&amp;Zhou"/>
            <p:cNvPicPr>
              <a:picLocks noChangeAspect="1"/>
            </p:cNvPicPr>
            <p:nvPr/>
          </p:nvPicPr>
          <p:blipFill>
            <a:blip r:embed="rId6">
              <a:lum bright="17999"/>
            </a:blip>
            <a:stretch>
              <a:fillRect/>
            </a:stretch>
          </p:blipFill>
          <p:spPr>
            <a:xfrm>
              <a:off x="480" y="144"/>
              <a:ext cx="4800" cy="3830"/>
            </a:xfrm>
            <a:prstGeom prst="rect">
              <a:avLst/>
            </a:prstGeom>
            <a:noFill/>
            <a:ln w="9525">
              <a:noFill/>
            </a:ln>
          </p:spPr>
        </p:pic>
        <p:sp>
          <p:nvSpPr>
            <p:cNvPr id="154655" name="文本框 154654"/>
            <p:cNvSpPr txBox="1"/>
            <p:nvPr/>
          </p:nvSpPr>
          <p:spPr>
            <a:xfrm>
              <a:off x="1200" y="144"/>
              <a:ext cx="3264" cy="739"/>
            </a:xfrm>
            <a:prstGeom prst="rect">
              <a:avLst/>
            </a:prstGeom>
            <a:noFill/>
            <a:ln w="9525">
              <a:noFill/>
            </a:ln>
          </p:spPr>
          <p:txBody>
            <a:bodyPr>
              <a:spAutoFit/>
            </a:bodyPr>
            <a:p>
              <a:pPr algn="ctr">
                <a:lnSpc>
                  <a:spcPct val="110000"/>
                </a:lnSpc>
                <a:spcBef>
                  <a:spcPct val="50000"/>
                </a:spcBef>
                <a:buClr>
                  <a:schemeClr val="bg1"/>
                </a:buClr>
              </a:pPr>
              <a:r>
                <a:rPr lang="en-US" altLang="zh-CN" sz="3200" b="1" dirty="0">
                  <a:solidFill>
                    <a:srgbClr val="FFFF00"/>
                  </a:solidFill>
                  <a:latin typeface="黑体" panose="02010609060101010101" pitchFamily="49" charset="-122"/>
                  <a:ea typeface="黑体" panose="02010609060101010101" pitchFamily="49" charset="-122"/>
                </a:rPr>
                <a:t> </a:t>
              </a:r>
              <a:r>
                <a:rPr lang="zh-CN" altLang="en-US" sz="3200" b="1" dirty="0">
                  <a:solidFill>
                    <a:srgbClr val="FFFF00"/>
                  </a:solidFill>
                  <a:latin typeface="黑体" panose="02010609060101010101" pitchFamily="49" charset="-122"/>
                  <a:ea typeface="黑体" panose="02010609060101010101" pitchFamily="49" charset="-122"/>
                </a:rPr>
                <a:t>旋风之旅</a:t>
              </a:r>
              <a:r>
                <a:rPr lang="en-US" altLang="zh-CN" sz="3200" b="1">
                  <a:solidFill>
                    <a:srgbClr val="FFFF00"/>
                  </a:solidFill>
                  <a:latin typeface="宋体" panose="02010600030101010101" pitchFamily="2" charset="-122"/>
                  <a:ea typeface="黑体" panose="02010609060101010101" pitchFamily="49" charset="-122"/>
                </a:rPr>
                <a:t>——</a:t>
              </a:r>
              <a:r>
                <a:rPr lang="zh-CN" altLang="en-US" sz="3200" b="1" dirty="0">
                  <a:solidFill>
                    <a:srgbClr val="FFFF00"/>
                  </a:solidFill>
                  <a:latin typeface="黑体" panose="02010609060101010101" pitchFamily="49" charset="-122"/>
                  <a:ea typeface="黑体" panose="02010609060101010101" pitchFamily="49" charset="-122"/>
                </a:rPr>
                <a:t>基辛格访华</a:t>
              </a:r>
              <a:r>
                <a:rPr lang="zh-CN" altLang="en-US" sz="3200" b="1" dirty="0">
                  <a:solidFill>
                    <a:srgbClr val="FFFF00"/>
                  </a:solidFill>
                  <a:latin typeface="楷体_GB2312" pitchFamily="49" charset="-122"/>
                  <a:ea typeface="楷体_GB2312" pitchFamily="49" charset="-122"/>
                </a:rPr>
                <a:t>（与周恩来握手）</a:t>
              </a:r>
              <a:endParaRPr lang="zh-CN" altLang="en-US" sz="3200" b="1" dirty="0">
                <a:solidFill>
                  <a:srgbClr val="FFFF00"/>
                </a:solidFill>
                <a:latin typeface="楷体_GB2312" pitchFamily="49" charset="-122"/>
                <a:ea typeface="楷体_GB2312" pitchFamily="49" charset="-122"/>
              </a:endParaRPr>
            </a:p>
          </p:txBody>
        </p:sp>
      </p:grpSp>
      <p:pic>
        <p:nvPicPr>
          <p:cNvPr id="154660" name="图片 154659" descr="ht"/>
          <p:cNvPicPr>
            <a:picLocks noChangeAspect="1"/>
          </p:cNvPicPr>
          <p:nvPr/>
        </p:nvPicPr>
        <p:blipFill>
          <a:blip r:embed="rId7"/>
          <a:stretch>
            <a:fillRect/>
          </a:stretch>
        </p:blipFill>
        <p:spPr>
          <a:xfrm>
            <a:off x="1828800" y="228600"/>
            <a:ext cx="8001000" cy="4876800"/>
          </a:xfrm>
          <a:prstGeom prst="rect">
            <a:avLst/>
          </a:prstGeom>
          <a:noFill/>
          <a:ln w="9525">
            <a:noFill/>
          </a:ln>
        </p:spPr>
      </p:pic>
      <p:sp>
        <p:nvSpPr>
          <p:cNvPr id="154661" name="文本框 154660"/>
          <p:cNvSpPr txBox="1"/>
          <p:nvPr/>
        </p:nvSpPr>
        <p:spPr>
          <a:xfrm>
            <a:off x="1752600" y="5105400"/>
            <a:ext cx="8077200" cy="1198880"/>
          </a:xfrm>
          <a:prstGeom prst="rect">
            <a:avLst/>
          </a:prstGeom>
          <a:noFill/>
          <a:ln w="9525">
            <a:noFill/>
          </a:ln>
        </p:spPr>
        <p:txBody>
          <a:bodyPr>
            <a:spAutoFit/>
          </a:bodyPr>
          <a:p>
            <a:pPr>
              <a:buClr>
                <a:schemeClr val="bg1"/>
              </a:buClr>
            </a:pPr>
            <a:r>
              <a:rPr lang="en-US" altLang="zh-CN" sz="2400" b="1" dirty="0">
                <a:solidFill>
                  <a:srgbClr val="0000FF"/>
                </a:solidFill>
                <a:latin typeface="黑体" panose="02010609060101010101" pitchFamily="49" charset="-122"/>
                <a:ea typeface="黑体" panose="02010609060101010101" pitchFamily="49" charset="-122"/>
              </a:rPr>
              <a:t>    1972</a:t>
            </a:r>
            <a:r>
              <a:rPr lang="zh-CN" altLang="en-US" sz="2400" b="1" dirty="0">
                <a:solidFill>
                  <a:srgbClr val="0000FF"/>
                </a:solidFill>
                <a:latin typeface="黑体" panose="02010609060101010101" pitchFamily="49" charset="-122"/>
                <a:ea typeface="黑体" panose="02010609060101010101" pitchFamily="49" charset="-122"/>
              </a:rPr>
              <a:t>年</a:t>
            </a:r>
            <a:r>
              <a:rPr lang="en-US" altLang="zh-CN" sz="2400" b="1" dirty="0">
                <a:solidFill>
                  <a:srgbClr val="0000FF"/>
                </a:solidFill>
                <a:latin typeface="黑体" panose="02010609060101010101" pitchFamily="49" charset="-122"/>
                <a:ea typeface="黑体" panose="02010609060101010101" pitchFamily="49" charset="-122"/>
              </a:rPr>
              <a:t>2</a:t>
            </a:r>
            <a:r>
              <a:rPr lang="zh-CN" altLang="en-US" sz="2400" b="1" dirty="0">
                <a:solidFill>
                  <a:srgbClr val="0000FF"/>
                </a:solidFill>
                <a:latin typeface="黑体" panose="02010609060101010101" pitchFamily="49" charset="-122"/>
                <a:ea typeface="黑体" panose="02010609060101010101" pitchFamily="49" charset="-122"/>
              </a:rPr>
              <a:t>月</a:t>
            </a:r>
            <a:r>
              <a:rPr lang="en-US" altLang="zh-CN" sz="2400" b="1" dirty="0">
                <a:solidFill>
                  <a:srgbClr val="0000FF"/>
                </a:solidFill>
                <a:latin typeface="黑体" panose="02010609060101010101" pitchFamily="49" charset="-122"/>
                <a:ea typeface="黑体" panose="02010609060101010101" pitchFamily="49" charset="-122"/>
              </a:rPr>
              <a:t>28</a:t>
            </a:r>
            <a:r>
              <a:rPr lang="zh-CN" altLang="en-US" sz="2400" b="1" dirty="0">
                <a:solidFill>
                  <a:srgbClr val="0000FF"/>
                </a:solidFill>
                <a:latin typeface="黑体" panose="02010609060101010101" pitchFamily="49" charset="-122"/>
                <a:ea typeface="黑体" panose="02010609060101010101" pitchFamily="49" charset="-122"/>
              </a:rPr>
              <a:t>日，中美双方</a:t>
            </a:r>
            <a:r>
              <a:rPr lang="zh-CN" altLang="en-US" sz="2400" b="1">
                <a:solidFill>
                  <a:srgbClr val="0000FF"/>
                </a:solidFill>
                <a:latin typeface="黑体" panose="02010609060101010101" pitchFamily="49" charset="-122"/>
                <a:ea typeface="黑体" panose="02010609060101010101" pitchFamily="49" charset="-122"/>
              </a:rPr>
              <a:t>在上海签署</a:t>
            </a:r>
            <a:r>
              <a:rPr lang="en-US" altLang="zh-CN" sz="2400" b="1" dirty="0">
                <a:solidFill>
                  <a:srgbClr val="FF3300"/>
                </a:solidFill>
                <a:latin typeface="黑体" panose="02010609060101010101" pitchFamily="49" charset="-122"/>
                <a:ea typeface="黑体" panose="02010609060101010101" pitchFamily="49" charset="-122"/>
              </a:rPr>
              <a:t>《</a:t>
            </a:r>
            <a:r>
              <a:rPr lang="zh-CN" altLang="en-US" sz="2400" b="1" dirty="0">
                <a:solidFill>
                  <a:srgbClr val="FF3300"/>
                </a:solidFill>
                <a:latin typeface="黑体" panose="02010609060101010101" pitchFamily="49" charset="-122"/>
                <a:ea typeface="黑体" panose="02010609060101010101" pitchFamily="49" charset="-122"/>
              </a:rPr>
              <a:t>中美联合公报</a:t>
            </a:r>
            <a:r>
              <a:rPr lang="en-US" altLang="zh-CN" sz="2400" b="1">
                <a:solidFill>
                  <a:srgbClr val="FF3300"/>
                </a:solidFill>
                <a:latin typeface="黑体" panose="02010609060101010101" pitchFamily="49" charset="-122"/>
                <a:ea typeface="黑体" panose="02010609060101010101" pitchFamily="49" charset="-122"/>
              </a:rPr>
              <a:t>》</a:t>
            </a:r>
            <a:endParaRPr lang="en-US" altLang="zh-CN" sz="2400" b="1">
              <a:solidFill>
                <a:srgbClr val="FF3300"/>
              </a:solidFill>
              <a:latin typeface="黑体" panose="02010609060101010101" pitchFamily="49" charset="-122"/>
              <a:ea typeface="黑体" panose="02010609060101010101" pitchFamily="49" charset="-122"/>
            </a:endParaRPr>
          </a:p>
          <a:p>
            <a:pPr>
              <a:buClr>
                <a:schemeClr val="bg1"/>
              </a:buClr>
            </a:pPr>
            <a:r>
              <a:rPr lang="zh-CN" altLang="en-US" sz="2400" b="1" dirty="0">
                <a:solidFill>
                  <a:srgbClr val="0000FF"/>
                </a:solidFill>
                <a:latin typeface="黑体" panose="02010609060101010101" pitchFamily="49" charset="-122"/>
                <a:ea typeface="黑体" panose="02010609060101010101" pitchFamily="49" charset="-122"/>
              </a:rPr>
              <a:t>（又称</a:t>
            </a:r>
            <a:r>
              <a:rPr lang="en-US" altLang="zh-CN" sz="2400" b="1" dirty="0">
                <a:solidFill>
                  <a:srgbClr val="0000FF"/>
                </a:solidFill>
                <a:latin typeface="黑体" panose="02010609060101010101" pitchFamily="49" charset="-122"/>
                <a:ea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rPr>
              <a:t>上海公报</a:t>
            </a:r>
            <a:r>
              <a:rPr lang="en-US" altLang="zh-CN" sz="2400" b="1" dirty="0">
                <a:solidFill>
                  <a:srgbClr val="0000FF"/>
                </a:solidFill>
                <a:latin typeface="黑体" panose="02010609060101010101" pitchFamily="49" charset="-122"/>
                <a:ea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rPr>
              <a:t>，</a:t>
            </a:r>
            <a:r>
              <a:rPr lang="zh-CN" altLang="en-US" sz="2400" b="1" dirty="0">
                <a:solidFill>
                  <a:srgbClr val="FF3300"/>
                </a:solidFill>
                <a:latin typeface="黑体" panose="02010609060101010101" pitchFamily="49" charset="-122"/>
                <a:ea typeface="黑体" panose="02010609060101010101" pitchFamily="49" charset="-122"/>
              </a:rPr>
              <a:t>标志着中美隔绝状态的结束和关系</a:t>
            </a:r>
            <a:endParaRPr lang="zh-CN" altLang="en-US" sz="2400" b="1" dirty="0">
              <a:solidFill>
                <a:srgbClr val="FF3300"/>
              </a:solidFill>
              <a:latin typeface="黑体" panose="02010609060101010101" pitchFamily="49" charset="-122"/>
              <a:ea typeface="黑体" panose="02010609060101010101" pitchFamily="49" charset="-122"/>
            </a:endParaRPr>
          </a:p>
          <a:p>
            <a:pPr>
              <a:buClr>
                <a:schemeClr val="bg1"/>
              </a:buClr>
            </a:pPr>
            <a:r>
              <a:rPr lang="zh-CN" altLang="en-US" sz="2400" b="1" dirty="0">
                <a:solidFill>
                  <a:srgbClr val="FF3300"/>
                </a:solidFill>
                <a:latin typeface="黑体" panose="02010609060101010101" pitchFamily="49" charset="-122"/>
                <a:ea typeface="黑体" panose="02010609060101010101" pitchFamily="49" charset="-122"/>
              </a:rPr>
              <a:t>正</a:t>
            </a:r>
            <a:r>
              <a:rPr lang="zh-CN" altLang="en-US" sz="2400" b="1">
                <a:solidFill>
                  <a:srgbClr val="FF3300"/>
                </a:solidFill>
                <a:latin typeface="黑体" panose="02010609060101010101" pitchFamily="49" charset="-122"/>
                <a:ea typeface="黑体" panose="02010609060101010101" pitchFamily="49" charset="-122"/>
              </a:rPr>
              <a:t>常化进程的开始。 </a:t>
            </a:r>
            <a:endParaRPr lang="zh-CN" altLang="en-US" sz="2400" b="1">
              <a:solidFill>
                <a:srgbClr val="FF3300"/>
              </a:solidFill>
              <a:latin typeface="黑体" panose="02010609060101010101" pitchFamily="49" charset="-122"/>
              <a:ea typeface="黑体" panose="02010609060101010101" pitchFamily="49" charset="-122"/>
            </a:endParaRPr>
          </a:p>
        </p:txBody>
      </p:sp>
      <p:grpSp>
        <p:nvGrpSpPr>
          <p:cNvPr id="154663" name="组合 154662"/>
          <p:cNvGrpSpPr/>
          <p:nvPr/>
        </p:nvGrpSpPr>
        <p:grpSpPr>
          <a:xfrm>
            <a:off x="3048000" y="304800"/>
            <a:ext cx="6019800" cy="4545013"/>
            <a:chOff x="3360" y="192"/>
            <a:chExt cx="3792" cy="2863"/>
          </a:xfrm>
        </p:grpSpPr>
        <p:pic>
          <p:nvPicPr>
            <p:cNvPr id="154651" name="图片 154650" descr="W020060410300134585985"/>
            <p:cNvPicPr>
              <a:picLocks noChangeAspect="1"/>
            </p:cNvPicPr>
            <p:nvPr/>
          </p:nvPicPr>
          <p:blipFill>
            <a:blip r:embed="rId8">
              <a:lum bright="23999"/>
            </a:blip>
            <a:stretch>
              <a:fillRect/>
            </a:stretch>
          </p:blipFill>
          <p:spPr>
            <a:xfrm>
              <a:off x="3360" y="192"/>
              <a:ext cx="3792" cy="2863"/>
            </a:xfrm>
            <a:prstGeom prst="rect">
              <a:avLst/>
            </a:prstGeom>
            <a:noFill/>
            <a:ln w="9525">
              <a:noFill/>
            </a:ln>
          </p:spPr>
        </p:pic>
        <p:sp>
          <p:nvSpPr>
            <p:cNvPr id="154662" name="文本框 154661"/>
            <p:cNvSpPr txBox="1"/>
            <p:nvPr/>
          </p:nvSpPr>
          <p:spPr>
            <a:xfrm>
              <a:off x="4416" y="240"/>
              <a:ext cx="2688" cy="329"/>
            </a:xfrm>
            <a:prstGeom prst="rect">
              <a:avLst/>
            </a:prstGeom>
            <a:noFill/>
            <a:ln w="9525">
              <a:noFill/>
            </a:ln>
          </p:spPr>
          <p:txBody>
            <a:bodyPr>
              <a:spAutoFit/>
            </a:bodyPr>
            <a:p>
              <a:pPr>
                <a:spcBef>
                  <a:spcPct val="50000"/>
                </a:spcBef>
              </a:pPr>
              <a:r>
                <a:rPr lang="zh-CN" altLang="en-US" sz="2800" b="1" dirty="0">
                  <a:solidFill>
                    <a:srgbClr val="FFFF00"/>
                  </a:solidFill>
                  <a:latin typeface="Arial" panose="020B0604020202020204" pitchFamily="34" charset="0"/>
                  <a:ea typeface="黑体" panose="02010609060101010101" pitchFamily="49" charset="-122"/>
                </a:rPr>
                <a:t>试探之旅</a:t>
              </a:r>
              <a:r>
                <a:rPr lang="en-US" altLang="zh-CN" sz="2800" b="1">
                  <a:solidFill>
                    <a:srgbClr val="FFFF00"/>
                  </a:solidFill>
                  <a:latin typeface="Arial" panose="020B0604020202020204" pitchFamily="34" charset="0"/>
                  <a:ea typeface="黑体" panose="02010609060101010101" pitchFamily="49" charset="-122"/>
                </a:rPr>
                <a:t>——</a:t>
              </a:r>
              <a:r>
                <a:rPr lang="zh-CN" altLang="en-US" sz="2800" b="1" dirty="0">
                  <a:solidFill>
                    <a:srgbClr val="FFFF00"/>
                  </a:solidFill>
                  <a:latin typeface="Arial" panose="020B0604020202020204" pitchFamily="34" charset="0"/>
                  <a:ea typeface="黑体" panose="02010609060101010101" pitchFamily="49" charset="-122"/>
                </a:rPr>
                <a:t>乒乓外交</a:t>
              </a:r>
              <a:endParaRPr lang="zh-CN" altLang="en-US" sz="2800" b="1" dirty="0">
                <a:solidFill>
                  <a:srgbClr val="FFFF00"/>
                </a:solidFill>
                <a:latin typeface="Arial" panose="020B0604020202020204" pitchFamily="34" charset="0"/>
                <a:ea typeface="黑体" panose="02010609060101010101" pitchFamily="49" charset="-122"/>
              </a:endParaRPr>
            </a:p>
          </p:txBody>
        </p:sp>
      </p:grpSp>
      <p:sp>
        <p:nvSpPr>
          <p:cNvPr id="154664" name="文本框 154663"/>
          <p:cNvSpPr txBox="1"/>
          <p:nvPr/>
        </p:nvSpPr>
        <p:spPr>
          <a:xfrm>
            <a:off x="1752600" y="2362200"/>
            <a:ext cx="8610600" cy="1531620"/>
          </a:xfrm>
          <a:prstGeom prst="rect">
            <a:avLst/>
          </a:prstGeom>
          <a:noFill/>
          <a:ln w="9525">
            <a:noFill/>
          </a:ln>
        </p:spPr>
        <p:txBody>
          <a:bodyPr>
            <a:spAutoFit/>
          </a:bodyPr>
          <a:p>
            <a:pPr>
              <a:lnSpc>
                <a:spcPct val="130000"/>
              </a:lnSpc>
              <a:spcBef>
                <a:spcPct val="50000"/>
              </a:spcBef>
            </a:pPr>
            <a:r>
              <a:rPr lang="en-US" altLang="zh-CN" sz="3600" b="1" dirty="0">
                <a:solidFill>
                  <a:srgbClr val="FF0000"/>
                </a:solidFill>
                <a:latin typeface="黑体" panose="02010609060101010101" pitchFamily="49" charset="-122"/>
                <a:ea typeface="黑体" panose="02010609060101010101" pitchFamily="49" charset="-122"/>
              </a:rPr>
              <a:t>    </a:t>
            </a:r>
            <a:r>
              <a:rPr lang="zh-CN" altLang="en-US" sz="3600" b="1" dirty="0">
                <a:solidFill>
                  <a:srgbClr val="080808"/>
                </a:solidFill>
                <a:latin typeface="黑体" panose="02010609060101010101" pitchFamily="49" charset="-122"/>
                <a:ea typeface="黑体" panose="02010609060101010101" pitchFamily="49" charset="-122"/>
              </a:rPr>
              <a:t>根据提供的材料，并结合教材概括：</a:t>
            </a:r>
            <a:r>
              <a:rPr lang="zh-CN" altLang="en-US" sz="3600" b="1" dirty="0">
                <a:solidFill>
                  <a:srgbClr val="0000CC"/>
                </a:solidFill>
                <a:latin typeface="黑体" panose="02010609060101010101" pitchFamily="49" charset="-122"/>
                <a:ea typeface="黑体" panose="02010609060101010101" pitchFamily="49" charset="-122"/>
              </a:rPr>
              <a:t>中美谋求关系正常化的各自原因有哪些？</a:t>
            </a:r>
            <a:endParaRPr lang="zh-CN" altLang="en-US" sz="3600" b="1">
              <a:solidFill>
                <a:srgbClr val="0000CC"/>
              </a:solidFill>
              <a:latin typeface="黑体" panose="02010609060101010101" pitchFamily="49" charset="-122"/>
              <a:ea typeface="黑体" panose="02010609060101010101" pitchFamily="49" charset="-122"/>
            </a:endParaRPr>
          </a:p>
        </p:txBody>
      </p:sp>
      <p:grpSp>
        <p:nvGrpSpPr>
          <p:cNvPr id="154665" name="组合 154664"/>
          <p:cNvGrpSpPr/>
          <p:nvPr/>
        </p:nvGrpSpPr>
        <p:grpSpPr>
          <a:xfrm>
            <a:off x="1905000" y="303213"/>
            <a:ext cx="8458200" cy="5868987"/>
            <a:chOff x="240" y="191"/>
            <a:chExt cx="5328" cy="3697"/>
          </a:xfrm>
        </p:grpSpPr>
        <p:pic>
          <p:nvPicPr>
            <p:cNvPr id="154666" name="图片 154665" descr="H:/一轮复习之中国现代史/第二单元  现代中国的对外关系/http:/www.china.org.cn/ch-zmgx/images/2-3a.jpg">
              <a:hlinkClick r:id="rId9"/>
            </p:cNvPr>
            <p:cNvPicPr>
              <a:picLocks noChangeAspect="1"/>
            </p:cNvPicPr>
            <p:nvPr/>
          </p:nvPicPr>
          <p:blipFill>
            <a:blip r:embed="rId10" r:link="rId11"/>
            <a:stretch>
              <a:fillRect/>
            </a:stretch>
          </p:blipFill>
          <p:spPr>
            <a:xfrm>
              <a:off x="380" y="1117"/>
              <a:ext cx="5092" cy="2771"/>
            </a:xfrm>
            <a:prstGeom prst="rect">
              <a:avLst/>
            </a:prstGeom>
            <a:noFill/>
            <a:ln w="9525">
              <a:noFill/>
            </a:ln>
          </p:spPr>
        </p:pic>
        <p:sp>
          <p:nvSpPr>
            <p:cNvPr id="154667" name="矩形 154666"/>
            <p:cNvSpPr/>
            <p:nvPr/>
          </p:nvSpPr>
          <p:spPr>
            <a:xfrm>
              <a:off x="240" y="191"/>
              <a:ext cx="5328" cy="871"/>
            </a:xfrm>
            <a:prstGeom prst="rect">
              <a:avLst/>
            </a:prstGeom>
            <a:noFill/>
            <a:ln w="9525">
              <a:noFill/>
            </a:ln>
          </p:spPr>
          <p:txBody>
            <a:bodyPr>
              <a:spAutoFit/>
            </a:bodyPr>
            <a:p>
              <a:pPr>
                <a:lnSpc>
                  <a:spcPct val="60000"/>
                </a:lnSpc>
              </a:pPr>
              <a:r>
                <a:rPr lang="en-US" altLang="zh-CN" sz="2800" b="1">
                  <a:solidFill>
                    <a:srgbClr val="0000FF"/>
                  </a:solidFill>
                  <a:latin typeface="Times New Roman" panose="02020603050405020304" pitchFamily="18" charset="0"/>
                  <a:ea typeface="黑体" panose="02010609060101010101" pitchFamily="49" charset="-122"/>
                </a:rPr>
                <a:t>    1970</a:t>
              </a:r>
              <a:r>
                <a:rPr lang="zh-CN" altLang="x-none" sz="2800" b="1" dirty="0">
                  <a:solidFill>
                    <a:srgbClr val="0000FF"/>
                  </a:solidFill>
                  <a:latin typeface="Times New Roman" panose="02020603050405020304" pitchFamily="18" charset="0"/>
                  <a:ea typeface="黑体" panose="02010609060101010101" pitchFamily="49" charset="-122"/>
                </a:rPr>
                <a:t>年</a:t>
              </a:r>
              <a:r>
                <a:rPr lang="en-US" altLang="zh-CN" sz="2800" b="1">
                  <a:solidFill>
                    <a:srgbClr val="0000FF"/>
                  </a:solidFill>
                  <a:latin typeface="Times New Roman" panose="02020603050405020304" pitchFamily="18" charset="0"/>
                  <a:ea typeface="黑体" panose="02010609060101010101" pitchFamily="49" charset="-122"/>
                </a:rPr>
                <a:t>10</a:t>
              </a:r>
              <a:r>
                <a:rPr lang="zh-CN" altLang="x-none" sz="2800" b="1" dirty="0">
                  <a:solidFill>
                    <a:srgbClr val="0000FF"/>
                  </a:solidFill>
                  <a:latin typeface="Times New Roman" panose="02020603050405020304" pitchFamily="18" charset="0"/>
                  <a:ea typeface="黑体" panose="02010609060101010101" pitchFamily="49" charset="-122"/>
                </a:rPr>
                <a:t>月</a:t>
              </a:r>
              <a:r>
                <a:rPr lang="en-US" altLang="zh-CN" sz="2800" b="1">
                  <a:solidFill>
                    <a:srgbClr val="0000FF"/>
                  </a:solidFill>
                  <a:latin typeface="Times New Roman" panose="02020603050405020304" pitchFamily="18" charset="0"/>
                  <a:ea typeface="黑体" panose="02010609060101010101" pitchFamily="49" charset="-122"/>
                </a:rPr>
                <a:t>1</a:t>
              </a:r>
              <a:r>
                <a:rPr lang="zh-CN" altLang="x-none" sz="2800" b="1" dirty="0">
                  <a:solidFill>
                    <a:srgbClr val="0000FF"/>
                  </a:solidFill>
                  <a:latin typeface="Times New Roman" panose="02020603050405020304" pitchFamily="18" charset="0"/>
                  <a:ea typeface="黑体" panose="02010609060101010101" pitchFamily="49" charset="-122"/>
                </a:rPr>
                <a:t>日，毛泽东邀请美国作家斯诺登上天</a:t>
              </a:r>
              <a:endParaRPr lang="en-US" altLang="zh-CN" sz="2800" b="1" dirty="0">
                <a:solidFill>
                  <a:srgbClr val="0000FF"/>
                </a:solidFill>
                <a:latin typeface="Times New Roman" panose="02020603050405020304" pitchFamily="18" charset="0"/>
                <a:ea typeface="黑体" panose="02010609060101010101" pitchFamily="49" charset="-122"/>
              </a:endParaRPr>
            </a:p>
            <a:p>
              <a:pPr>
                <a:lnSpc>
                  <a:spcPct val="60000"/>
                </a:lnSpc>
              </a:pPr>
              <a:endParaRPr lang="en-US" altLang="zh-CN" sz="2800" b="1" dirty="0">
                <a:solidFill>
                  <a:srgbClr val="0000FF"/>
                </a:solidFill>
                <a:latin typeface="Times New Roman" panose="02020603050405020304" pitchFamily="18" charset="0"/>
                <a:ea typeface="黑体" panose="02010609060101010101" pitchFamily="49" charset="-122"/>
              </a:endParaRPr>
            </a:p>
            <a:p>
              <a:pPr>
                <a:lnSpc>
                  <a:spcPct val="60000"/>
                </a:lnSpc>
              </a:pPr>
              <a:r>
                <a:rPr lang="zh-CN" altLang="x-none" sz="2800" b="1" dirty="0">
                  <a:solidFill>
                    <a:srgbClr val="0000FF"/>
                  </a:solidFill>
                  <a:latin typeface="Times New Roman" panose="02020603050405020304" pitchFamily="18" charset="0"/>
                  <a:ea typeface="黑体" panose="02010609060101010101" pitchFamily="49" charset="-122"/>
                </a:rPr>
                <a:t>安门城楼参加国庆典礼。同年</a:t>
              </a:r>
              <a:r>
                <a:rPr lang="en-US" altLang="zh-CN" sz="2800" b="1">
                  <a:solidFill>
                    <a:srgbClr val="0000FF"/>
                  </a:solidFill>
                  <a:latin typeface="Times New Roman" panose="02020603050405020304" pitchFamily="18" charset="0"/>
                  <a:ea typeface="黑体" panose="02010609060101010101" pitchFamily="49" charset="-122"/>
                </a:rPr>
                <a:t>12</a:t>
              </a:r>
              <a:r>
                <a:rPr lang="zh-CN" altLang="x-none" sz="2800" b="1" dirty="0">
                  <a:solidFill>
                    <a:srgbClr val="0000FF"/>
                  </a:solidFill>
                  <a:latin typeface="Times New Roman" panose="02020603050405020304" pitchFamily="18" charset="0"/>
                  <a:ea typeface="黑体" panose="02010609060101010101" pitchFamily="49" charset="-122"/>
                </a:rPr>
                <a:t>月</a:t>
              </a:r>
              <a:r>
                <a:rPr lang="en-US" altLang="zh-CN" sz="2800" b="1">
                  <a:solidFill>
                    <a:srgbClr val="0000FF"/>
                  </a:solidFill>
                  <a:latin typeface="Times New Roman" panose="02020603050405020304" pitchFamily="18" charset="0"/>
                  <a:ea typeface="黑体" panose="02010609060101010101" pitchFamily="49" charset="-122"/>
                </a:rPr>
                <a:t>18</a:t>
              </a:r>
              <a:r>
                <a:rPr lang="zh-CN" altLang="x-none" sz="2800" b="1" dirty="0">
                  <a:solidFill>
                    <a:srgbClr val="0000FF"/>
                  </a:solidFill>
                  <a:latin typeface="Times New Roman" panose="02020603050405020304" pitchFamily="18" charset="0"/>
                  <a:ea typeface="黑体" panose="02010609060101010101" pitchFamily="49" charset="-122"/>
                </a:rPr>
                <a:t>日，毛泽东会见</a:t>
              </a:r>
              <a:endParaRPr lang="en-US" altLang="zh-CN" sz="2800" b="1" dirty="0">
                <a:solidFill>
                  <a:srgbClr val="0000FF"/>
                </a:solidFill>
                <a:latin typeface="Times New Roman" panose="02020603050405020304" pitchFamily="18" charset="0"/>
                <a:ea typeface="黑体" panose="02010609060101010101" pitchFamily="49" charset="-122"/>
              </a:endParaRPr>
            </a:p>
            <a:p>
              <a:pPr>
                <a:lnSpc>
                  <a:spcPct val="60000"/>
                </a:lnSpc>
              </a:pPr>
              <a:endParaRPr lang="en-US" altLang="zh-CN" sz="2800" b="1" dirty="0">
                <a:solidFill>
                  <a:srgbClr val="0000FF"/>
                </a:solidFill>
                <a:latin typeface="Times New Roman" panose="02020603050405020304" pitchFamily="18" charset="0"/>
                <a:ea typeface="黑体" panose="02010609060101010101" pitchFamily="49" charset="-122"/>
              </a:endParaRPr>
            </a:p>
            <a:p>
              <a:pPr>
                <a:lnSpc>
                  <a:spcPct val="60000"/>
                </a:lnSpc>
              </a:pPr>
              <a:r>
                <a:rPr lang="zh-CN" altLang="x-none" sz="2800" b="1" dirty="0">
                  <a:solidFill>
                    <a:srgbClr val="0000FF"/>
                  </a:solidFill>
                  <a:latin typeface="Times New Roman" panose="02020603050405020304" pitchFamily="18" charset="0"/>
                  <a:ea typeface="黑体" panose="02010609060101010101" pitchFamily="49" charset="-122"/>
                </a:rPr>
                <a:t>斯诺时表示：“</a:t>
              </a:r>
              <a:r>
                <a:rPr lang="zh-CN" altLang="x-none" sz="2800" b="1" dirty="0">
                  <a:solidFill>
                    <a:srgbClr val="FF0000"/>
                  </a:solidFill>
                  <a:latin typeface="Times New Roman" panose="02020603050405020304" pitchFamily="18" charset="0"/>
                  <a:ea typeface="黑体" panose="02010609060101010101" pitchFamily="49" charset="-122"/>
                </a:rPr>
                <a:t>如果尼克松愿意来，我愿意和他谈</a:t>
              </a:r>
              <a:r>
                <a:rPr lang="en-US" altLang="zh-CN" sz="2800" b="1">
                  <a:solidFill>
                    <a:srgbClr val="0000FF"/>
                  </a:solidFill>
                  <a:latin typeface="Times New Roman" panose="02020603050405020304" pitchFamily="18" charset="0"/>
                  <a:ea typeface="黑体" panose="02010609060101010101" pitchFamily="49" charset="-122"/>
                </a:rPr>
                <a:t>"</a:t>
              </a:r>
              <a:r>
                <a:rPr lang="zh-CN" altLang="x-none" sz="2800" b="1" dirty="0">
                  <a:solidFill>
                    <a:srgbClr val="0000FF"/>
                  </a:solidFill>
                  <a:latin typeface="Times New Roman" panose="02020603050405020304" pitchFamily="18" charset="0"/>
                  <a:ea typeface="黑体" panose="02010609060101010101" pitchFamily="49" charset="-122"/>
                </a:rPr>
                <a:t>。</a:t>
              </a:r>
              <a:endParaRPr lang="zh-CN" altLang="x-none" sz="2800" b="1" dirty="0">
                <a:solidFill>
                  <a:srgbClr val="0000FF"/>
                </a:solidFill>
                <a:latin typeface="Times New Roman" panose="02020603050405020304" pitchFamily="18" charset="0"/>
                <a:ea typeface="黑体" panose="02010609060101010101" pitchFamily="49" charset="-122"/>
              </a:endParaRPr>
            </a:p>
          </p:txBody>
        </p:sp>
      </p:grpSp>
    </p:spTree>
    <p:custDataLst>
      <p:tags r:id="rId12"/>
    </p:custData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4665"/>
                                        </p:tgtEl>
                                        <p:attrNameLst>
                                          <p:attrName>style.visibility</p:attrName>
                                        </p:attrNameLst>
                                      </p:cBhvr>
                                      <p:to>
                                        <p:strVal val="visible"/>
                                      </p:to>
                                    </p:set>
                                    <p:animEffect transition="in" filter="wipe(left)">
                                      <p:cBhvr>
                                        <p:cTn id="7" dur="2000"/>
                                        <p:tgtEl>
                                          <p:spTgt spid="15466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154665"/>
                                        </p:tgtEl>
                                      </p:cBhvr>
                                    </p:animEffect>
                                    <p:set>
                                      <p:cBhvr>
                                        <p:cTn id="12" dur="1" fill="hold">
                                          <p:stCondLst>
                                            <p:cond delay="1999"/>
                                          </p:stCondLst>
                                        </p:cTn>
                                        <p:tgtEl>
                                          <p:spTgt spid="154665"/>
                                        </p:tgtEl>
                                        <p:attrNameLst>
                                          <p:attrName>style.visibility</p:attrName>
                                        </p:attrNameLst>
                                      </p:cBhvr>
                                      <p:to>
                                        <p:strVal val="hidden"/>
                                      </p:to>
                                    </p:set>
                                  </p:childTnLst>
                                </p:cTn>
                              </p:par>
                            </p:childTnLst>
                          </p:cTn>
                        </p:par>
                        <p:par>
                          <p:cTn id="13" fill="hold">
                            <p:stCondLst>
                              <p:cond delay="2000"/>
                            </p:stCondLst>
                            <p:childTnLst>
                              <p:par>
                                <p:cTn id="14" presetID="20" presetClass="entr" presetSubtype="0" fill="hold" nodeType="afterEffect">
                                  <p:stCondLst>
                                    <p:cond delay="0"/>
                                  </p:stCondLst>
                                  <p:childTnLst>
                                    <p:set>
                                      <p:cBhvr>
                                        <p:cTn id="15" dur="1" fill="hold">
                                          <p:stCondLst>
                                            <p:cond delay="0"/>
                                          </p:stCondLst>
                                        </p:cTn>
                                        <p:tgtEl>
                                          <p:spTgt spid="154663"/>
                                        </p:tgtEl>
                                        <p:attrNameLst>
                                          <p:attrName>style.visibility</p:attrName>
                                        </p:attrNameLst>
                                      </p:cBhvr>
                                      <p:to>
                                        <p:strVal val="visible"/>
                                      </p:to>
                                    </p:set>
                                    <p:animEffect transition="in" filter="wedge">
                                      <p:cBhvr>
                                        <p:cTn id="16" dur="2000"/>
                                        <p:tgtEl>
                                          <p:spTgt spid="154663"/>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154652">
                                            <p:txEl>
                                              <p:charRg st="0" end="33"/>
                                            </p:txEl>
                                          </p:spTgt>
                                        </p:tgtEl>
                                        <p:attrNameLst>
                                          <p:attrName>style.visibility</p:attrName>
                                        </p:attrNameLst>
                                      </p:cBhvr>
                                      <p:to>
                                        <p:strVal val="visible"/>
                                      </p:to>
                                    </p:set>
                                    <p:animEffect transition="in" filter="wipe(left)">
                                      <p:cBhvr>
                                        <p:cTn id="20" dur="2000"/>
                                        <p:tgtEl>
                                          <p:spTgt spid="154652">
                                            <p:txEl>
                                              <p:charRg st="0" end="33"/>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154652">
                                            <p:txEl>
                                              <p:charRg st="33" end="59"/>
                                            </p:txEl>
                                          </p:spTgt>
                                        </p:tgtEl>
                                        <p:attrNameLst>
                                          <p:attrName>style.visibility</p:attrName>
                                        </p:attrNameLst>
                                      </p:cBhvr>
                                      <p:to>
                                        <p:strVal val="visible"/>
                                      </p:to>
                                    </p:set>
                                    <p:animEffect transition="in" filter="wipe(left)">
                                      <p:cBhvr>
                                        <p:cTn id="24" dur="2000"/>
                                        <p:tgtEl>
                                          <p:spTgt spid="154652">
                                            <p:txEl>
                                              <p:charRg st="33" end="59"/>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154652">
                                            <p:txEl>
                                              <p:charRg st="59" end="73"/>
                                            </p:txEl>
                                          </p:spTgt>
                                        </p:tgtEl>
                                        <p:attrNameLst>
                                          <p:attrName>style.visibility</p:attrName>
                                        </p:attrNameLst>
                                      </p:cBhvr>
                                      <p:to>
                                        <p:strVal val="visible"/>
                                      </p:to>
                                    </p:set>
                                    <p:animEffect transition="in" filter="wipe(left)">
                                      <p:cBhvr>
                                        <p:cTn id="28" dur="2000"/>
                                        <p:tgtEl>
                                          <p:spTgt spid="154652">
                                            <p:txEl>
                                              <p:charRg st="59" end="7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154663"/>
                                        </p:tgtEl>
                                      </p:cBhvr>
                                    </p:animEffect>
                                    <p:set>
                                      <p:cBhvr>
                                        <p:cTn id="33" dur="1" fill="hold">
                                          <p:stCondLst>
                                            <p:cond delay="1999"/>
                                          </p:stCondLst>
                                        </p:cTn>
                                        <p:tgtEl>
                                          <p:spTgt spid="154663"/>
                                        </p:tgtEl>
                                        <p:attrNameLst>
                                          <p:attrName>style.visibility</p:attrName>
                                        </p:attrNameLst>
                                      </p:cBhvr>
                                      <p:to>
                                        <p:strVal val="hidden"/>
                                      </p:to>
                                    </p:set>
                                  </p:childTnLst>
                                </p:cTn>
                              </p:par>
                              <p:par>
                                <p:cTn id="34" presetID="8" presetClass="exit" presetSubtype="16" fill="hold" grpId="0" nodeType="withEffect">
                                  <p:stCondLst>
                                    <p:cond delay="0"/>
                                  </p:stCondLst>
                                  <p:childTnLst>
                                    <p:animEffect transition="out" filter="diamond(in)">
                                      <p:cBhvr>
                                        <p:cTn id="35" dur="2000"/>
                                        <p:tgtEl>
                                          <p:spTgt spid="154652">
                                            <p:txEl>
                                              <p:charRg st="0" end="33"/>
                                            </p:txEl>
                                          </p:spTgt>
                                        </p:tgtEl>
                                      </p:cBhvr>
                                    </p:animEffect>
                                    <p:set>
                                      <p:cBhvr>
                                        <p:cTn id="36" dur="1" fill="hold">
                                          <p:stCondLst>
                                            <p:cond delay="1999"/>
                                          </p:stCondLst>
                                        </p:cTn>
                                        <p:tgtEl>
                                          <p:spTgt spid="154652">
                                            <p:txEl>
                                              <p:charRg st="0" end="33"/>
                                            </p:txEl>
                                          </p:spTgt>
                                        </p:tgtEl>
                                        <p:attrNameLst>
                                          <p:attrName>style.visibility</p:attrName>
                                        </p:attrNameLst>
                                      </p:cBhvr>
                                      <p:to>
                                        <p:strVal val="hidden"/>
                                      </p:to>
                                    </p:set>
                                  </p:childTnLst>
                                </p:cTn>
                              </p:par>
                              <p:par>
                                <p:cTn id="37" presetID="8" presetClass="exit" presetSubtype="16" fill="hold" grpId="0" nodeType="withEffect">
                                  <p:stCondLst>
                                    <p:cond delay="0"/>
                                  </p:stCondLst>
                                  <p:childTnLst>
                                    <p:animEffect transition="out" filter="diamond(in)">
                                      <p:cBhvr>
                                        <p:cTn id="38" dur="2000"/>
                                        <p:tgtEl>
                                          <p:spTgt spid="154652">
                                            <p:txEl>
                                              <p:charRg st="33" end="59"/>
                                            </p:txEl>
                                          </p:spTgt>
                                        </p:tgtEl>
                                      </p:cBhvr>
                                    </p:animEffect>
                                    <p:set>
                                      <p:cBhvr>
                                        <p:cTn id="39" dur="1" fill="hold">
                                          <p:stCondLst>
                                            <p:cond delay="1999"/>
                                          </p:stCondLst>
                                        </p:cTn>
                                        <p:tgtEl>
                                          <p:spTgt spid="154652">
                                            <p:txEl>
                                              <p:charRg st="33" end="59"/>
                                            </p:txEl>
                                          </p:spTgt>
                                        </p:tgtEl>
                                        <p:attrNameLst>
                                          <p:attrName>style.visibility</p:attrName>
                                        </p:attrNameLst>
                                      </p:cBhvr>
                                      <p:to>
                                        <p:strVal val="hidden"/>
                                      </p:to>
                                    </p:set>
                                  </p:childTnLst>
                                </p:cTn>
                              </p:par>
                              <p:par>
                                <p:cTn id="40" presetID="8" presetClass="exit" presetSubtype="16" fill="hold" grpId="0" nodeType="withEffect">
                                  <p:stCondLst>
                                    <p:cond delay="0"/>
                                  </p:stCondLst>
                                  <p:childTnLst>
                                    <p:animEffect transition="out" filter="diamond(in)">
                                      <p:cBhvr>
                                        <p:cTn id="41" dur="2000"/>
                                        <p:tgtEl>
                                          <p:spTgt spid="154652">
                                            <p:txEl>
                                              <p:charRg st="59" end="73"/>
                                            </p:txEl>
                                          </p:spTgt>
                                        </p:tgtEl>
                                      </p:cBhvr>
                                    </p:animEffect>
                                    <p:set>
                                      <p:cBhvr>
                                        <p:cTn id="42" dur="1" fill="hold">
                                          <p:stCondLst>
                                            <p:cond delay="1999"/>
                                          </p:stCondLst>
                                        </p:cTn>
                                        <p:tgtEl>
                                          <p:spTgt spid="154652">
                                            <p:txEl>
                                              <p:charRg st="59" end="73"/>
                                            </p:txEl>
                                          </p:spTgt>
                                        </p:tgtEl>
                                        <p:attrNameLst>
                                          <p:attrName>style.visibility</p:attrName>
                                        </p:attrNameLst>
                                      </p:cBhvr>
                                      <p:to>
                                        <p:strVal val="hidden"/>
                                      </p:to>
                                    </p:set>
                                  </p:childTnLst>
                                </p:cTn>
                              </p:par>
                            </p:childTnLst>
                          </p:cTn>
                        </p:par>
                        <p:par>
                          <p:cTn id="43" fill="hold">
                            <p:stCondLst>
                              <p:cond delay="2000"/>
                            </p:stCondLst>
                            <p:childTnLst>
                              <p:par>
                                <p:cTn id="44" presetID="20" presetClass="entr" presetSubtype="0" fill="hold" nodeType="afterEffect">
                                  <p:stCondLst>
                                    <p:cond delay="0"/>
                                  </p:stCondLst>
                                  <p:childTnLst>
                                    <p:set>
                                      <p:cBhvr>
                                        <p:cTn id="45" dur="1" fill="hold">
                                          <p:stCondLst>
                                            <p:cond delay="0"/>
                                          </p:stCondLst>
                                        </p:cTn>
                                        <p:tgtEl>
                                          <p:spTgt spid="154648"/>
                                        </p:tgtEl>
                                        <p:attrNameLst>
                                          <p:attrName>style.visibility</p:attrName>
                                        </p:attrNameLst>
                                      </p:cBhvr>
                                      <p:to>
                                        <p:strVal val="visible"/>
                                      </p:to>
                                    </p:set>
                                    <p:animEffect transition="in" filter="wedge">
                                      <p:cBhvr>
                                        <p:cTn id="46" dur="2000"/>
                                        <p:tgtEl>
                                          <p:spTgt spid="154648"/>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4639"/>
                                        </p:tgtEl>
                                        <p:attrNameLst>
                                          <p:attrName>style.visibility</p:attrName>
                                        </p:attrNameLst>
                                      </p:cBhvr>
                                      <p:to>
                                        <p:strVal val="visible"/>
                                      </p:to>
                                    </p:set>
                                    <p:animEffect transition="in" filter="wipe(left)">
                                      <p:cBhvr>
                                        <p:cTn id="50" dur="2000"/>
                                        <p:tgtEl>
                                          <p:spTgt spid="1546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54640"/>
                                        </p:tgtEl>
                                        <p:attrNameLst>
                                          <p:attrName>style.visibility</p:attrName>
                                        </p:attrNameLst>
                                      </p:cBhvr>
                                      <p:to>
                                        <p:strVal val="visible"/>
                                      </p:to>
                                    </p:set>
                                    <p:animEffect transition="in" filter="wipe(left)">
                                      <p:cBhvr>
                                        <p:cTn id="54" dur="2000"/>
                                        <p:tgtEl>
                                          <p:spTgt spid="154640"/>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xit" presetSubtype="16" fill="hold" grpId="1" nodeType="clickEffect">
                                  <p:stCondLst>
                                    <p:cond delay="0"/>
                                  </p:stCondLst>
                                  <p:childTnLst>
                                    <p:animEffect transition="out" filter="plus(in)">
                                      <p:cBhvr>
                                        <p:cTn id="58" dur="2000"/>
                                        <p:tgtEl>
                                          <p:spTgt spid="154639"/>
                                        </p:tgtEl>
                                      </p:cBhvr>
                                    </p:animEffect>
                                    <p:set>
                                      <p:cBhvr>
                                        <p:cTn id="59" dur="1" fill="hold">
                                          <p:stCondLst>
                                            <p:cond delay="1999"/>
                                          </p:stCondLst>
                                        </p:cTn>
                                        <p:tgtEl>
                                          <p:spTgt spid="154639"/>
                                        </p:tgtEl>
                                        <p:attrNameLst>
                                          <p:attrName>style.visibility</p:attrName>
                                        </p:attrNameLst>
                                      </p:cBhvr>
                                      <p:to>
                                        <p:strVal val="hidden"/>
                                      </p:to>
                                    </p:set>
                                  </p:childTnLst>
                                </p:cTn>
                              </p:par>
                              <p:par>
                                <p:cTn id="60" presetID="13" presetClass="exit" presetSubtype="16" fill="hold" nodeType="withEffect">
                                  <p:stCondLst>
                                    <p:cond delay="0"/>
                                  </p:stCondLst>
                                  <p:childTnLst>
                                    <p:animEffect transition="out" filter="plus(in)">
                                      <p:cBhvr>
                                        <p:cTn id="61" dur="2000"/>
                                        <p:tgtEl>
                                          <p:spTgt spid="154648"/>
                                        </p:tgtEl>
                                      </p:cBhvr>
                                    </p:animEffect>
                                    <p:set>
                                      <p:cBhvr>
                                        <p:cTn id="62" dur="1" fill="hold">
                                          <p:stCondLst>
                                            <p:cond delay="1999"/>
                                          </p:stCondLst>
                                        </p:cTn>
                                        <p:tgtEl>
                                          <p:spTgt spid="154648"/>
                                        </p:tgtEl>
                                        <p:attrNameLst>
                                          <p:attrName>style.visibility</p:attrName>
                                        </p:attrNameLst>
                                      </p:cBhvr>
                                      <p:to>
                                        <p:strVal val="hidden"/>
                                      </p:to>
                                    </p:set>
                                  </p:childTnLst>
                                </p:cTn>
                              </p:par>
                              <p:par>
                                <p:cTn id="63" presetID="13" presetClass="exit" presetSubtype="16" fill="hold" grpId="1" nodeType="withEffect">
                                  <p:stCondLst>
                                    <p:cond delay="0"/>
                                  </p:stCondLst>
                                  <p:childTnLst>
                                    <p:animEffect transition="out" filter="plus(in)">
                                      <p:cBhvr>
                                        <p:cTn id="64" dur="2000"/>
                                        <p:tgtEl>
                                          <p:spTgt spid="154640"/>
                                        </p:tgtEl>
                                      </p:cBhvr>
                                    </p:animEffect>
                                    <p:set>
                                      <p:cBhvr>
                                        <p:cTn id="65" dur="1" fill="hold">
                                          <p:stCondLst>
                                            <p:cond delay="1999"/>
                                          </p:stCondLst>
                                        </p:cTn>
                                        <p:tgtEl>
                                          <p:spTgt spid="154640"/>
                                        </p:tgtEl>
                                        <p:attrNameLst>
                                          <p:attrName>style.visibility</p:attrName>
                                        </p:attrNameLst>
                                      </p:cBhvr>
                                      <p:to>
                                        <p:strVal val="hidden"/>
                                      </p:to>
                                    </p:set>
                                  </p:childTnLst>
                                </p:cTn>
                              </p:par>
                            </p:childTnLst>
                          </p:cTn>
                        </p:par>
                        <p:par>
                          <p:cTn id="66" fill="hold">
                            <p:stCondLst>
                              <p:cond delay="2000"/>
                            </p:stCondLst>
                            <p:childTnLst>
                              <p:par>
                                <p:cTn id="67" presetID="13" presetClass="entr" presetSubtype="32" fill="hold" nodeType="afterEffect">
                                  <p:stCondLst>
                                    <p:cond delay="0"/>
                                  </p:stCondLst>
                                  <p:childTnLst>
                                    <p:set>
                                      <p:cBhvr>
                                        <p:cTn id="68" dur="1" fill="hold">
                                          <p:stCondLst>
                                            <p:cond delay="0"/>
                                          </p:stCondLst>
                                        </p:cTn>
                                        <p:tgtEl>
                                          <p:spTgt spid="154657"/>
                                        </p:tgtEl>
                                        <p:attrNameLst>
                                          <p:attrName>style.visibility</p:attrName>
                                        </p:attrNameLst>
                                      </p:cBhvr>
                                      <p:to>
                                        <p:strVal val="visible"/>
                                      </p:to>
                                    </p:set>
                                    <p:animEffect transition="in" filter="plus(out)">
                                      <p:cBhvr>
                                        <p:cTn id="69" dur="2000"/>
                                        <p:tgtEl>
                                          <p:spTgt spid="154657"/>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xit" presetSubtype="0" fill="hold" nodeType="clickEffect">
                                  <p:stCondLst>
                                    <p:cond delay="0"/>
                                  </p:stCondLst>
                                  <p:childTnLst>
                                    <p:animEffect transition="out" filter="wedge">
                                      <p:cBhvr>
                                        <p:cTn id="73" dur="1000"/>
                                        <p:tgtEl>
                                          <p:spTgt spid="154657"/>
                                        </p:tgtEl>
                                      </p:cBhvr>
                                    </p:animEffect>
                                    <p:set>
                                      <p:cBhvr>
                                        <p:cTn id="74" dur="1" fill="hold">
                                          <p:stCondLst>
                                            <p:cond delay="999"/>
                                          </p:stCondLst>
                                        </p:cTn>
                                        <p:tgtEl>
                                          <p:spTgt spid="154657"/>
                                        </p:tgtEl>
                                        <p:attrNameLst>
                                          <p:attrName>style.visibility</p:attrName>
                                        </p:attrNameLst>
                                      </p:cBhvr>
                                      <p:to>
                                        <p:strVal val="hidden"/>
                                      </p:to>
                                    </p:set>
                                  </p:childTnLst>
                                </p:cTn>
                              </p:par>
                            </p:childTnLst>
                          </p:cTn>
                        </p:par>
                        <p:par>
                          <p:cTn id="75" fill="hold">
                            <p:stCondLst>
                              <p:cond delay="1000"/>
                            </p:stCondLst>
                            <p:childTnLst>
                              <p:par>
                                <p:cTn id="76" presetID="8" presetClass="entr" presetSubtype="16" fill="hold" nodeType="afterEffect">
                                  <p:stCondLst>
                                    <p:cond delay="0"/>
                                  </p:stCondLst>
                                  <p:childTnLst>
                                    <p:set>
                                      <p:cBhvr>
                                        <p:cTn id="77" dur="1" fill="hold">
                                          <p:stCondLst>
                                            <p:cond delay="0"/>
                                          </p:stCondLst>
                                        </p:cTn>
                                        <p:tgtEl>
                                          <p:spTgt spid="154660"/>
                                        </p:tgtEl>
                                        <p:attrNameLst>
                                          <p:attrName>style.visibility</p:attrName>
                                        </p:attrNameLst>
                                      </p:cBhvr>
                                      <p:to>
                                        <p:strVal val="visible"/>
                                      </p:to>
                                    </p:set>
                                    <p:animEffect transition="in" filter="diamond(in)">
                                      <p:cBhvr>
                                        <p:cTn id="78" dur="2000"/>
                                        <p:tgtEl>
                                          <p:spTgt spid="154660"/>
                                        </p:tgtEl>
                                      </p:cBhvr>
                                    </p:animEffect>
                                  </p:childTnLst>
                                </p:cTn>
                              </p:par>
                            </p:childTnLst>
                          </p:cTn>
                        </p:par>
                        <p:par>
                          <p:cTn id="79" fill="hold">
                            <p:stCondLst>
                              <p:cond delay="3000"/>
                            </p:stCondLst>
                            <p:childTnLst>
                              <p:par>
                                <p:cTn id="80" presetID="22" presetClass="entr" presetSubtype="8" fill="hold" nodeType="afterEffect">
                                  <p:stCondLst>
                                    <p:cond delay="0"/>
                                  </p:stCondLst>
                                  <p:childTnLst>
                                    <p:set>
                                      <p:cBhvr>
                                        <p:cTn id="81" dur="1" fill="hold">
                                          <p:stCondLst>
                                            <p:cond delay="0"/>
                                          </p:stCondLst>
                                        </p:cTn>
                                        <p:tgtEl>
                                          <p:spTgt spid="154661">
                                            <p:txEl>
                                              <p:charRg st="0" end="33"/>
                                            </p:txEl>
                                          </p:spTgt>
                                        </p:tgtEl>
                                        <p:attrNameLst>
                                          <p:attrName>style.visibility</p:attrName>
                                        </p:attrNameLst>
                                      </p:cBhvr>
                                      <p:to>
                                        <p:strVal val="visible"/>
                                      </p:to>
                                    </p:set>
                                    <p:animEffect transition="in" filter="wipe(left)">
                                      <p:cBhvr>
                                        <p:cTn id="82" dur="2000"/>
                                        <p:tgtEl>
                                          <p:spTgt spid="154661">
                                            <p:txEl>
                                              <p:charRg st="0" end="33"/>
                                            </p:txEl>
                                          </p:spTgt>
                                        </p:tgtEl>
                                      </p:cBhvr>
                                    </p:animEffect>
                                  </p:childTnLst>
                                </p:cTn>
                              </p:par>
                            </p:childTnLst>
                          </p:cTn>
                        </p:par>
                        <p:par>
                          <p:cTn id="83" fill="hold">
                            <p:stCondLst>
                              <p:cond delay="5000"/>
                            </p:stCondLst>
                            <p:childTnLst>
                              <p:par>
                                <p:cTn id="84" presetID="22" presetClass="entr" presetSubtype="8" fill="hold" nodeType="afterEffect">
                                  <p:stCondLst>
                                    <p:cond delay="0"/>
                                  </p:stCondLst>
                                  <p:childTnLst>
                                    <p:set>
                                      <p:cBhvr>
                                        <p:cTn id="85" dur="1" fill="hold">
                                          <p:stCondLst>
                                            <p:cond delay="0"/>
                                          </p:stCondLst>
                                        </p:cTn>
                                        <p:tgtEl>
                                          <p:spTgt spid="154661">
                                            <p:txEl>
                                              <p:charRg st="33" end="59"/>
                                            </p:txEl>
                                          </p:spTgt>
                                        </p:tgtEl>
                                        <p:attrNameLst>
                                          <p:attrName>style.visibility</p:attrName>
                                        </p:attrNameLst>
                                      </p:cBhvr>
                                      <p:to>
                                        <p:strVal val="visible"/>
                                      </p:to>
                                    </p:set>
                                    <p:animEffect transition="in" filter="wipe(left)">
                                      <p:cBhvr>
                                        <p:cTn id="86" dur="2000"/>
                                        <p:tgtEl>
                                          <p:spTgt spid="154661">
                                            <p:txEl>
                                              <p:charRg st="33" end="59"/>
                                            </p:txEl>
                                          </p:spTgt>
                                        </p:tgtEl>
                                      </p:cBhvr>
                                    </p:animEffect>
                                  </p:childTnLst>
                                </p:cTn>
                              </p:par>
                            </p:childTnLst>
                          </p:cTn>
                        </p:par>
                        <p:par>
                          <p:cTn id="87" fill="hold">
                            <p:stCondLst>
                              <p:cond delay="7000"/>
                            </p:stCondLst>
                            <p:childTnLst>
                              <p:par>
                                <p:cTn id="88" presetID="22" presetClass="entr" presetSubtype="8" fill="hold" nodeType="afterEffect">
                                  <p:stCondLst>
                                    <p:cond delay="0"/>
                                  </p:stCondLst>
                                  <p:childTnLst>
                                    <p:set>
                                      <p:cBhvr>
                                        <p:cTn id="89" dur="1" fill="hold">
                                          <p:stCondLst>
                                            <p:cond delay="0"/>
                                          </p:stCondLst>
                                        </p:cTn>
                                        <p:tgtEl>
                                          <p:spTgt spid="154661">
                                            <p:txEl>
                                              <p:charRg st="59" end="70"/>
                                            </p:txEl>
                                          </p:spTgt>
                                        </p:tgtEl>
                                        <p:attrNameLst>
                                          <p:attrName>style.visibility</p:attrName>
                                        </p:attrNameLst>
                                      </p:cBhvr>
                                      <p:to>
                                        <p:strVal val="visible"/>
                                      </p:to>
                                    </p:set>
                                    <p:animEffect transition="in" filter="wipe(left)">
                                      <p:cBhvr>
                                        <p:cTn id="90" dur="2000"/>
                                        <p:tgtEl>
                                          <p:spTgt spid="154661">
                                            <p:txEl>
                                              <p:charRg st="59" end="7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3" presetClass="exit" presetSubtype="16" fill="hold" nodeType="clickEffect">
                                  <p:stCondLst>
                                    <p:cond delay="0"/>
                                  </p:stCondLst>
                                  <p:childTnLst>
                                    <p:animEffect transition="out" filter="plus(in)">
                                      <p:cBhvr>
                                        <p:cTn id="94" dur="2000"/>
                                        <p:tgtEl>
                                          <p:spTgt spid="154660"/>
                                        </p:tgtEl>
                                      </p:cBhvr>
                                    </p:animEffect>
                                    <p:set>
                                      <p:cBhvr>
                                        <p:cTn id="95" dur="1" fill="hold">
                                          <p:stCondLst>
                                            <p:cond delay="1999"/>
                                          </p:stCondLst>
                                        </p:cTn>
                                        <p:tgtEl>
                                          <p:spTgt spid="154660"/>
                                        </p:tgtEl>
                                        <p:attrNameLst>
                                          <p:attrName>style.visibility</p:attrName>
                                        </p:attrNameLst>
                                      </p:cBhvr>
                                      <p:to>
                                        <p:strVal val="hidden"/>
                                      </p:to>
                                    </p:set>
                                  </p:childTnLst>
                                </p:cTn>
                              </p:par>
                              <p:par>
                                <p:cTn id="96" presetID="13" presetClass="exit" presetSubtype="16" fill="hold" grpId="0" nodeType="withEffect">
                                  <p:stCondLst>
                                    <p:cond delay="0"/>
                                  </p:stCondLst>
                                  <p:childTnLst>
                                    <p:animEffect transition="out" filter="plus(in)">
                                      <p:cBhvr>
                                        <p:cTn id="97" dur="2000"/>
                                        <p:tgtEl>
                                          <p:spTgt spid="154661">
                                            <p:txEl>
                                              <p:charRg st="0" end="33"/>
                                            </p:txEl>
                                          </p:spTgt>
                                        </p:tgtEl>
                                      </p:cBhvr>
                                    </p:animEffect>
                                    <p:set>
                                      <p:cBhvr>
                                        <p:cTn id="98" dur="1" fill="hold">
                                          <p:stCondLst>
                                            <p:cond delay="1999"/>
                                          </p:stCondLst>
                                        </p:cTn>
                                        <p:tgtEl>
                                          <p:spTgt spid="154661">
                                            <p:txEl>
                                              <p:charRg st="0" end="33"/>
                                            </p:txEl>
                                          </p:spTgt>
                                        </p:tgtEl>
                                        <p:attrNameLst>
                                          <p:attrName>style.visibility</p:attrName>
                                        </p:attrNameLst>
                                      </p:cBhvr>
                                      <p:to>
                                        <p:strVal val="hidden"/>
                                      </p:to>
                                    </p:set>
                                  </p:childTnLst>
                                </p:cTn>
                              </p:par>
                              <p:par>
                                <p:cTn id="99" presetID="13" presetClass="exit" presetSubtype="16" fill="hold" grpId="0" nodeType="withEffect">
                                  <p:stCondLst>
                                    <p:cond delay="0"/>
                                  </p:stCondLst>
                                  <p:childTnLst>
                                    <p:animEffect transition="out" filter="plus(in)">
                                      <p:cBhvr>
                                        <p:cTn id="100" dur="2000"/>
                                        <p:tgtEl>
                                          <p:spTgt spid="154661">
                                            <p:txEl>
                                              <p:charRg st="33" end="59"/>
                                            </p:txEl>
                                          </p:spTgt>
                                        </p:tgtEl>
                                      </p:cBhvr>
                                    </p:animEffect>
                                    <p:set>
                                      <p:cBhvr>
                                        <p:cTn id="101" dur="1" fill="hold">
                                          <p:stCondLst>
                                            <p:cond delay="1999"/>
                                          </p:stCondLst>
                                        </p:cTn>
                                        <p:tgtEl>
                                          <p:spTgt spid="154661">
                                            <p:txEl>
                                              <p:charRg st="33" end="59"/>
                                            </p:txEl>
                                          </p:spTgt>
                                        </p:tgtEl>
                                        <p:attrNameLst>
                                          <p:attrName>style.visibility</p:attrName>
                                        </p:attrNameLst>
                                      </p:cBhvr>
                                      <p:to>
                                        <p:strVal val="hidden"/>
                                      </p:to>
                                    </p:set>
                                  </p:childTnLst>
                                </p:cTn>
                              </p:par>
                              <p:par>
                                <p:cTn id="102" presetID="13" presetClass="exit" presetSubtype="16" fill="hold" grpId="0" nodeType="withEffect">
                                  <p:stCondLst>
                                    <p:cond delay="0"/>
                                  </p:stCondLst>
                                  <p:childTnLst>
                                    <p:animEffect transition="out" filter="plus(in)">
                                      <p:cBhvr>
                                        <p:cTn id="103" dur="2000"/>
                                        <p:tgtEl>
                                          <p:spTgt spid="154661">
                                            <p:txEl>
                                              <p:charRg st="59" end="70"/>
                                            </p:txEl>
                                          </p:spTgt>
                                        </p:tgtEl>
                                      </p:cBhvr>
                                    </p:animEffect>
                                    <p:set>
                                      <p:cBhvr>
                                        <p:cTn id="104" dur="1" fill="hold">
                                          <p:stCondLst>
                                            <p:cond delay="1999"/>
                                          </p:stCondLst>
                                        </p:cTn>
                                        <p:tgtEl>
                                          <p:spTgt spid="154661">
                                            <p:txEl>
                                              <p:charRg st="59" end="70"/>
                                            </p:txEl>
                                          </p:spTgt>
                                        </p:tgtEl>
                                        <p:attrNameLst>
                                          <p:attrName>style.visibility</p:attrName>
                                        </p:attrNameLst>
                                      </p:cBhvr>
                                      <p:to>
                                        <p:strVal val="hidden"/>
                                      </p:to>
                                    </p:set>
                                  </p:childTnLst>
                                </p:cTn>
                              </p:par>
                            </p:childTnLst>
                          </p:cTn>
                        </p:par>
                        <p:par>
                          <p:cTn id="105" fill="hold">
                            <p:stCondLst>
                              <p:cond delay="2000"/>
                            </p:stCondLst>
                            <p:childTnLst>
                              <p:par>
                                <p:cTn id="106" presetID="23" presetClass="entr" presetSubtype="16" fill="hold" nodeType="afterEffect">
                                  <p:stCondLst>
                                    <p:cond delay="0"/>
                                  </p:stCondLst>
                                  <p:childTnLst>
                                    <p:set>
                                      <p:cBhvr>
                                        <p:cTn id="107" dur="1" fill="hold">
                                          <p:stCondLst>
                                            <p:cond delay="0"/>
                                          </p:stCondLst>
                                        </p:cTn>
                                        <p:tgtEl>
                                          <p:spTgt spid="154642"/>
                                        </p:tgtEl>
                                        <p:attrNameLst>
                                          <p:attrName>style.visibility</p:attrName>
                                        </p:attrNameLst>
                                      </p:cBhvr>
                                      <p:to>
                                        <p:strVal val="visible"/>
                                      </p:to>
                                    </p:set>
                                    <p:anim calcmode="lin" valueType="num">
                                      <p:cBhvr>
                                        <p:cTn id="108" dur="500" fill="hold"/>
                                        <p:tgtEl>
                                          <p:spTgt spid="154642"/>
                                        </p:tgtEl>
                                        <p:attrNameLst>
                                          <p:attrName>ppt_w</p:attrName>
                                        </p:attrNameLst>
                                      </p:cBhvr>
                                      <p:tavLst>
                                        <p:tav tm="0">
                                          <p:val>
                                            <p:fltVal val="0.000000"/>
                                          </p:val>
                                        </p:tav>
                                        <p:tav tm="100000">
                                          <p:val>
                                            <p:strVal val="#ppt_w"/>
                                          </p:val>
                                        </p:tav>
                                      </p:tavLst>
                                    </p:anim>
                                    <p:anim calcmode="lin" valueType="num">
                                      <p:cBhvr>
                                        <p:cTn id="109" dur="500" fill="hold"/>
                                        <p:tgtEl>
                                          <p:spTgt spid="154642"/>
                                        </p:tgtEl>
                                        <p:attrNameLst>
                                          <p:attrName>ppt_h</p:attrName>
                                        </p:attrNameLst>
                                      </p:cBhvr>
                                      <p:tavLst>
                                        <p:tav tm="0">
                                          <p:val>
                                            <p:fltVal val="0.000000"/>
                                          </p:val>
                                        </p:tav>
                                        <p:tav tm="100000">
                                          <p:val>
                                            <p:strVal val="#ppt_h"/>
                                          </p:val>
                                        </p:tav>
                                      </p:tavLst>
                                    </p:anim>
                                  </p:childTnLst>
                                </p:cTn>
                              </p:par>
                              <p:par>
                                <p:cTn id="110" presetID="23" presetClass="entr" presetSubtype="16" fill="hold" nodeType="withEffect">
                                  <p:stCondLst>
                                    <p:cond delay="0"/>
                                  </p:stCondLst>
                                  <p:childTnLst>
                                    <p:set>
                                      <p:cBhvr>
                                        <p:cTn id="111" dur="1" fill="hold">
                                          <p:stCondLst>
                                            <p:cond delay="0"/>
                                          </p:stCondLst>
                                        </p:cTn>
                                        <p:tgtEl>
                                          <p:spTgt spid="154641"/>
                                        </p:tgtEl>
                                        <p:attrNameLst>
                                          <p:attrName>style.visibility</p:attrName>
                                        </p:attrNameLst>
                                      </p:cBhvr>
                                      <p:to>
                                        <p:strVal val="visible"/>
                                      </p:to>
                                    </p:set>
                                    <p:anim calcmode="lin" valueType="num">
                                      <p:cBhvr>
                                        <p:cTn id="112" dur="500" fill="hold"/>
                                        <p:tgtEl>
                                          <p:spTgt spid="154641"/>
                                        </p:tgtEl>
                                        <p:attrNameLst>
                                          <p:attrName>ppt_w</p:attrName>
                                        </p:attrNameLst>
                                      </p:cBhvr>
                                      <p:tavLst>
                                        <p:tav tm="0">
                                          <p:val>
                                            <p:fltVal val="0.000000"/>
                                          </p:val>
                                        </p:tav>
                                        <p:tav tm="100000">
                                          <p:val>
                                            <p:strVal val="#ppt_w"/>
                                          </p:val>
                                        </p:tav>
                                      </p:tavLst>
                                    </p:anim>
                                    <p:anim calcmode="lin" valueType="num">
                                      <p:cBhvr>
                                        <p:cTn id="113" dur="500" fill="hold"/>
                                        <p:tgtEl>
                                          <p:spTgt spid="154641"/>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0" grpId="0" bldLvl="0" animBg="1"/>
      <p:bldP spid="154640" grpId="1" bldLvl="0" animBg="1"/>
      <p:bldP spid="154639" grpId="0" bldLvl="0" animBg="1"/>
      <p:bldP spid="154639" grpId="1" bldLvl="0" animBg="1"/>
      <p:bldP spid="154652" grpId="0" uiExpand="1" build="allAtOnce"/>
      <p:bldP spid="154661"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图片 37889"/>
          <p:cNvPicPr/>
          <p:nvPr/>
        </p:nvPicPr>
        <p:blipFill>
          <a:blip r:embed="rId1">
            <a:lum bright="70001" contrast="-70000"/>
          </a:blip>
          <a:stretch>
            <a:fillRect/>
          </a:stretch>
        </p:blipFill>
        <p:spPr>
          <a:xfrm>
            <a:off x="1524000" y="0"/>
            <a:ext cx="9144000" cy="6865938"/>
          </a:xfrm>
          <a:prstGeom prst="rect">
            <a:avLst/>
          </a:prstGeom>
          <a:noFill/>
          <a:ln w="9525">
            <a:noFill/>
          </a:ln>
        </p:spPr>
      </p:pic>
      <p:sp>
        <p:nvSpPr>
          <p:cNvPr id="37892" name="文本框 37891"/>
          <p:cNvSpPr txBox="1"/>
          <p:nvPr/>
        </p:nvSpPr>
        <p:spPr>
          <a:xfrm>
            <a:off x="4267200" y="1066800"/>
            <a:ext cx="6400800" cy="4523105"/>
          </a:xfrm>
          <a:prstGeom prst="rect">
            <a:avLst/>
          </a:prstGeom>
          <a:noFill/>
          <a:ln w="9525">
            <a:noFill/>
          </a:ln>
        </p:spPr>
        <p:txBody>
          <a:bodyPr>
            <a:spAutoFit/>
          </a:bodyPr>
          <a:p>
            <a:pPr>
              <a:lnSpc>
                <a:spcPct val="150000"/>
              </a:lnSpc>
              <a:buClr>
                <a:schemeClr val="bg1"/>
              </a:buClr>
            </a:pPr>
            <a:r>
              <a:rPr lang="zh-CN" altLang="en-US" sz="32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一</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次握手，跨越了最辽阔的海洋；</a:t>
            </a:r>
            <a:endPar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buClr>
                <a:schemeClr val="bg1"/>
              </a:buClr>
            </a:pP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一次旅行，破除了最深厚的坚冰；</a:t>
            </a:r>
            <a:endPar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buClr>
                <a:schemeClr val="bg1"/>
              </a:buClr>
            </a:pP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一份公报，震撼着世界的格局。</a:t>
            </a:r>
            <a:endPar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buClr>
                <a:schemeClr val="bg1"/>
              </a:buClr>
            </a:pPr>
            <a:r>
              <a:rPr lang="zh-CN" altLang="en-US" sz="32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这</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一切都发生在短短的七天，</a:t>
            </a:r>
            <a:endPar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buClr>
                <a:schemeClr val="bg1"/>
              </a:buClr>
            </a:pPr>
            <a:r>
              <a:rPr lang="en-US" altLang="zh-CN"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1972</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年</a:t>
            </a:r>
            <a:r>
              <a:rPr lang="en-US" altLang="zh-CN"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月</a:t>
            </a:r>
            <a:r>
              <a:rPr lang="en-US" altLang="zh-CN"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21</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日至</a:t>
            </a:r>
            <a:r>
              <a:rPr lang="en-US" altLang="zh-CN"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28</a:t>
            </a:r>
            <a:r>
              <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日，</a:t>
            </a:r>
            <a:endParaRPr lang="zh-CN" altLang="en-US" sz="3200" b="1">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buClr>
                <a:schemeClr val="bg1"/>
              </a:buClr>
            </a:pPr>
            <a:r>
              <a:rPr lang="zh-CN" altLang="en-US" sz="3200" b="1" dirty="0">
                <a:solidFill>
                  <a:srgbClr val="00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改变世界历史的七天。</a:t>
            </a:r>
            <a:endParaRPr lang="zh-CN" altLang="en-US" sz="3200" b="1">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pic>
        <p:nvPicPr>
          <p:cNvPr id="37895" name="图片 37894" descr="Img224361164">
            <a:hlinkClick r:id="rId2"/>
          </p:cNvPr>
          <p:cNvPicPr>
            <a:picLocks noChangeAspect="1"/>
          </p:cNvPicPr>
          <p:nvPr/>
        </p:nvPicPr>
        <p:blipFill>
          <a:blip r:embed="rId3">
            <a:lum bright="-6000"/>
          </a:blip>
          <a:stretch>
            <a:fillRect/>
          </a:stretch>
        </p:blipFill>
        <p:spPr>
          <a:xfrm>
            <a:off x="590550" y="1111885"/>
            <a:ext cx="3448050" cy="4433570"/>
          </a:xfrm>
          <a:prstGeom prst="rect">
            <a:avLst/>
          </a:prstGeom>
          <a:noFill/>
          <a:ln w="9525">
            <a:noFill/>
          </a:ln>
        </p:spPr>
      </p:pic>
      <p:sp>
        <p:nvSpPr>
          <p:cNvPr id="37898" name="矩形 37897"/>
          <p:cNvSpPr/>
          <p:nvPr/>
        </p:nvSpPr>
        <p:spPr>
          <a:xfrm>
            <a:off x="3733800" y="228600"/>
            <a:ext cx="5692140" cy="645160"/>
          </a:xfrm>
          <a:prstGeom prst="rect">
            <a:avLst/>
          </a:prstGeom>
          <a:noFill/>
          <a:ln w="9525">
            <a:noFill/>
          </a:ln>
        </p:spPr>
        <p:txBody>
          <a:bodyPr wrap="none" anchor="t">
            <a:spAutoFit/>
          </a:bodyPr>
          <a:p>
            <a:r>
              <a:rPr lang="zh-CN" altLang="en-US" sz="3600" b="1" dirty="0">
                <a:solidFill>
                  <a:srgbClr val="0000FF"/>
                </a:solidFill>
                <a:effectLst>
                  <a:outerShdw blurRad="38100" dist="38100" dir="2700000">
                    <a:srgbClr val="C0C0C0"/>
                  </a:outerShdw>
                </a:effectLst>
                <a:latin typeface="Arial" panose="020B0604020202020204" pitchFamily="34" charset="0"/>
                <a:ea typeface="黑体" panose="02010609060101010101" pitchFamily="49" charset="-122"/>
              </a:rPr>
              <a:t>请你对尼克松访华配音</a:t>
            </a:r>
            <a:r>
              <a:rPr lang="en-US" altLang="zh-CN" sz="3600" b="1">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a:t>
            </a:r>
            <a:endParaRPr lang="en-US" altLang="zh-CN" sz="3600" b="1">
              <a:solidFill>
                <a:srgbClr val="0000FF"/>
              </a:solidFill>
              <a:effectLst>
                <a:outerShdw blurRad="38100" dist="38100" dir="2700000">
                  <a:srgbClr val="C0C0C0"/>
                </a:outerShdw>
              </a:effectLst>
              <a:latin typeface="Arial" panose="020B0604020202020204" pitchFamily="34" charset="0"/>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2">
                                            <p:txEl>
                                              <p:charRg st="0" end="16"/>
                                            </p:txEl>
                                          </p:spTgt>
                                        </p:tgtEl>
                                        <p:attrNameLst>
                                          <p:attrName>style.visibility</p:attrName>
                                        </p:attrNameLst>
                                      </p:cBhvr>
                                      <p:to>
                                        <p:strVal val="visible"/>
                                      </p:to>
                                    </p:set>
                                    <p:animEffect transition="in" filter="wipe(left)">
                                      <p:cBhvr>
                                        <p:cTn id="7" dur="2000"/>
                                        <p:tgtEl>
                                          <p:spTgt spid="37892">
                                            <p:txEl>
                                              <p:charRg st="0" end="16"/>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7892">
                                            <p:txEl>
                                              <p:charRg st="16" end="32"/>
                                            </p:txEl>
                                          </p:spTgt>
                                        </p:tgtEl>
                                        <p:attrNameLst>
                                          <p:attrName>style.visibility</p:attrName>
                                        </p:attrNameLst>
                                      </p:cBhvr>
                                      <p:to>
                                        <p:strVal val="visible"/>
                                      </p:to>
                                    </p:set>
                                    <p:animEffect transition="in" filter="wipe(left)">
                                      <p:cBhvr>
                                        <p:cTn id="11" dur="2000"/>
                                        <p:tgtEl>
                                          <p:spTgt spid="37892">
                                            <p:txEl>
                                              <p:charRg st="16" end="32"/>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7892">
                                            <p:txEl>
                                              <p:charRg st="32" end="47"/>
                                            </p:txEl>
                                          </p:spTgt>
                                        </p:tgtEl>
                                        <p:attrNameLst>
                                          <p:attrName>style.visibility</p:attrName>
                                        </p:attrNameLst>
                                      </p:cBhvr>
                                      <p:to>
                                        <p:strVal val="visible"/>
                                      </p:to>
                                    </p:set>
                                    <p:animEffect transition="in" filter="wipe(left)">
                                      <p:cBhvr>
                                        <p:cTn id="15" dur="2000"/>
                                        <p:tgtEl>
                                          <p:spTgt spid="37892">
                                            <p:txEl>
                                              <p:charRg st="32" end="47"/>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7892">
                                            <p:txEl>
                                              <p:charRg st="47" end="61"/>
                                            </p:txEl>
                                          </p:spTgt>
                                        </p:tgtEl>
                                        <p:attrNameLst>
                                          <p:attrName>style.visibility</p:attrName>
                                        </p:attrNameLst>
                                      </p:cBhvr>
                                      <p:to>
                                        <p:strVal val="visible"/>
                                      </p:to>
                                    </p:set>
                                    <p:animEffect transition="in" filter="wipe(left)">
                                      <p:cBhvr>
                                        <p:cTn id="19" dur="2000"/>
                                        <p:tgtEl>
                                          <p:spTgt spid="37892">
                                            <p:txEl>
                                              <p:charRg st="47" end="61"/>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7892">
                                            <p:txEl>
                                              <p:charRg st="61" end="77"/>
                                            </p:txEl>
                                          </p:spTgt>
                                        </p:tgtEl>
                                        <p:attrNameLst>
                                          <p:attrName>style.visibility</p:attrName>
                                        </p:attrNameLst>
                                      </p:cBhvr>
                                      <p:to>
                                        <p:strVal val="visible"/>
                                      </p:to>
                                    </p:set>
                                    <p:animEffect transition="in" filter="wipe(left)">
                                      <p:cBhvr>
                                        <p:cTn id="23" dur="2000"/>
                                        <p:tgtEl>
                                          <p:spTgt spid="37892">
                                            <p:txEl>
                                              <p:charRg st="61" end="77"/>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7892">
                                            <p:txEl>
                                              <p:charRg st="77" end="88"/>
                                            </p:txEl>
                                          </p:spTgt>
                                        </p:tgtEl>
                                        <p:attrNameLst>
                                          <p:attrName>style.visibility</p:attrName>
                                        </p:attrNameLst>
                                      </p:cBhvr>
                                      <p:to>
                                        <p:strVal val="visible"/>
                                      </p:to>
                                    </p:set>
                                    <p:animEffect transition="in" filter="wipe(left)">
                                      <p:cBhvr>
                                        <p:cTn id="27" dur="2000"/>
                                        <p:tgtEl>
                                          <p:spTgt spid="37892">
                                            <p:txEl>
                                              <p:charRg st="77" end="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8800" y="646430"/>
            <a:ext cx="11102975" cy="51320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1．从1950年到1951年，中华人民共和国不仅同印度、印度尼西亚、缅甸和巴基斯坦建立了外交关系，而且同瑞典、丹麦、瑞士、芬兰四个欧洲资本主义国家建立了外交关系。促成上述外交成就的外交政策和方针是(　　)</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A．“一边倒”意识形态外交  B．和平共处五项原则</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C．独立自主的和平外交政策  D．求同存异外交方针</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657860" y="5097780"/>
            <a:ext cx="789940"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2E2"/>
        </a:solidFill>
        <a:effectLst/>
      </p:bgPr>
    </p:bg>
    <p:spTree>
      <p:nvGrpSpPr>
        <p:cNvPr id="1" name=""/>
        <p:cNvGrpSpPr/>
        <p:nvPr/>
      </p:nvGrpSpPr>
      <p:grpSpPr/>
      <p:pic>
        <p:nvPicPr>
          <p:cNvPr id="2" name="图片 1" descr="WH%@Y995R2{J982DX$2S443"/>
          <p:cNvPicPr>
            <a:picLocks noChangeAspect="1"/>
          </p:cNvPicPr>
          <p:nvPr/>
        </p:nvPicPr>
        <p:blipFill>
          <a:blip r:embed="rId1"/>
          <a:stretch>
            <a:fillRect/>
          </a:stretch>
        </p:blipFill>
        <p:spPr>
          <a:xfrm>
            <a:off x="1957705" y="333375"/>
            <a:ext cx="8275955" cy="6190615"/>
          </a:xfrm>
          <a:prstGeom prst="rect">
            <a:avLst/>
          </a:prstGeom>
        </p:spPr>
      </p:pic>
    </p:spTree>
  </p:cSld>
  <p:clrMapOvr>
    <a:masterClrMapping/>
  </p:clrMapOvr>
  <p:transition spd="slow">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8" name="文本框 161797"/>
          <p:cNvSpPr txBox="1"/>
          <p:nvPr/>
        </p:nvSpPr>
        <p:spPr>
          <a:xfrm>
            <a:off x="1259205" y="4318000"/>
            <a:ext cx="9831070" cy="1476375"/>
          </a:xfrm>
          <a:prstGeom prst="rect">
            <a:avLst/>
          </a:prstGeom>
          <a:noFill/>
          <a:ln w="31750" cap="flat" cmpd="sng">
            <a:solidFill>
              <a:srgbClr val="0000FF"/>
            </a:solidFill>
            <a:prstDash val="solid"/>
            <a:miter/>
            <a:headEnd type="none" w="med" len="med"/>
            <a:tailEnd type="none" w="med" len="med"/>
          </a:ln>
        </p:spPr>
        <p:txBody>
          <a:bodyPr wrap="square">
            <a:spAutoFit/>
          </a:bodyPr>
          <a:p>
            <a:r>
              <a:rPr lang="en-US" altLang="zh-CN" sz="3000" b="1">
                <a:solidFill>
                  <a:srgbClr val="000000"/>
                </a:solidFill>
                <a:latin typeface="楷体" panose="02010609060101010101" charset="-122"/>
                <a:ea typeface="楷体" panose="02010609060101010101" charset="-122"/>
                <a:cs typeface="楷体" panose="02010609060101010101" charset="-122"/>
              </a:rPr>
              <a:t>   1971</a:t>
            </a:r>
            <a:r>
              <a:rPr lang="zh-CN" altLang="x-none" sz="3000" b="1" dirty="0">
                <a:solidFill>
                  <a:srgbClr val="000000"/>
                </a:solidFill>
                <a:latin typeface="楷体" panose="02010609060101010101" charset="-122"/>
                <a:ea typeface="楷体" panose="02010609060101010101" charset="-122"/>
                <a:cs typeface="楷体" panose="02010609060101010101" charset="-122"/>
              </a:rPr>
              <a:t>年与中国建交的国家有</a:t>
            </a:r>
            <a:r>
              <a:rPr lang="en-US" altLang="zh-CN" sz="3000" b="1">
                <a:solidFill>
                  <a:srgbClr val="000000"/>
                </a:solidFill>
                <a:latin typeface="楷体" panose="02010609060101010101" charset="-122"/>
                <a:ea typeface="楷体" panose="02010609060101010101" charset="-122"/>
                <a:cs typeface="楷体" panose="02010609060101010101" charset="-122"/>
              </a:rPr>
              <a:t>15</a:t>
            </a:r>
            <a:r>
              <a:rPr lang="zh-CN" altLang="x-none" sz="3000" b="1" dirty="0">
                <a:solidFill>
                  <a:srgbClr val="000000"/>
                </a:solidFill>
                <a:latin typeface="楷体" panose="02010609060101010101" charset="-122"/>
                <a:ea typeface="楷体" panose="02010609060101010101" charset="-122"/>
                <a:cs typeface="楷体" panose="02010609060101010101" charset="-122"/>
              </a:rPr>
              <a:t>个，</a:t>
            </a:r>
            <a:r>
              <a:rPr lang="en-US" altLang="zh-CN" sz="3000" b="1">
                <a:solidFill>
                  <a:srgbClr val="000000"/>
                </a:solidFill>
                <a:latin typeface="楷体" panose="02010609060101010101" charset="-122"/>
                <a:ea typeface="楷体" panose="02010609060101010101" charset="-122"/>
                <a:cs typeface="楷体" panose="02010609060101010101" charset="-122"/>
              </a:rPr>
              <a:t>1972</a:t>
            </a:r>
            <a:r>
              <a:rPr lang="zh-CN" altLang="x-none" sz="3000" b="1" dirty="0">
                <a:solidFill>
                  <a:srgbClr val="000000"/>
                </a:solidFill>
                <a:latin typeface="楷体" panose="02010609060101010101" charset="-122"/>
                <a:ea typeface="楷体" panose="02010609060101010101" charset="-122"/>
                <a:cs typeface="楷体" panose="02010609060101010101" charset="-122"/>
              </a:rPr>
              <a:t>年达到</a:t>
            </a:r>
            <a:r>
              <a:rPr lang="en-US" altLang="zh-CN" sz="3000" b="1">
                <a:solidFill>
                  <a:srgbClr val="000000"/>
                </a:solidFill>
                <a:latin typeface="楷体" panose="02010609060101010101" charset="-122"/>
                <a:ea typeface="楷体" panose="02010609060101010101" charset="-122"/>
                <a:cs typeface="楷体" panose="02010609060101010101" charset="-122"/>
              </a:rPr>
              <a:t>18</a:t>
            </a:r>
            <a:r>
              <a:rPr lang="zh-CN" altLang="x-none" sz="3000" b="1" dirty="0">
                <a:solidFill>
                  <a:srgbClr val="000000"/>
                </a:solidFill>
                <a:latin typeface="楷体" panose="02010609060101010101" charset="-122"/>
                <a:ea typeface="楷体" panose="02010609060101010101" charset="-122"/>
                <a:cs typeface="楷体" panose="02010609060101010101" charset="-122"/>
              </a:rPr>
              <a:t>个，加拿大、意大利、比利时、</a:t>
            </a:r>
            <a:r>
              <a:rPr lang="zh-CN" altLang="x-none" sz="3000" b="1" u="sng" dirty="0">
                <a:solidFill>
                  <a:srgbClr val="3333FF"/>
                </a:solidFill>
                <a:latin typeface="楷体" panose="02010609060101010101" charset="-122"/>
                <a:ea typeface="楷体" panose="02010609060101010101" charset="-122"/>
                <a:cs typeface="楷体" panose="02010609060101010101" charset="-122"/>
              </a:rPr>
              <a:t>日本</a:t>
            </a:r>
            <a:r>
              <a:rPr lang="zh-CN" altLang="x-none" sz="3000" b="1" dirty="0">
                <a:solidFill>
                  <a:srgbClr val="000000"/>
                </a:solidFill>
                <a:latin typeface="楷体" panose="02010609060101010101" charset="-122"/>
                <a:ea typeface="楷体" panose="02010609060101010101" charset="-122"/>
                <a:cs typeface="楷体" panose="02010609060101010101" charset="-122"/>
              </a:rPr>
              <a:t>、联邦德国、澳大利亚、英国等</a:t>
            </a:r>
            <a:r>
              <a:rPr lang="zh-CN" altLang="x-none" sz="3000" b="1" u="sng" dirty="0">
                <a:solidFill>
                  <a:srgbClr val="3333FF"/>
                </a:solidFill>
                <a:latin typeface="楷体" panose="02010609060101010101" charset="-122"/>
                <a:ea typeface="楷体" panose="02010609060101010101" charset="-122"/>
                <a:cs typeface="楷体" panose="02010609060101010101" charset="-122"/>
              </a:rPr>
              <a:t>西方国家</a:t>
            </a:r>
            <a:r>
              <a:rPr lang="zh-CN" altLang="x-none" sz="3000" b="1" dirty="0">
                <a:solidFill>
                  <a:srgbClr val="000000"/>
                </a:solidFill>
                <a:latin typeface="楷体" panose="02010609060101010101" charset="-122"/>
                <a:ea typeface="楷体" panose="02010609060101010101" charset="-122"/>
                <a:cs typeface="楷体" panose="02010609060101010101" charset="-122"/>
              </a:rPr>
              <a:t>先后与中国建交。</a:t>
            </a:r>
            <a:endParaRPr lang="zh-CN" altLang="x-none" sz="3000" b="1" dirty="0">
              <a:solidFill>
                <a:srgbClr val="000000"/>
              </a:solidFill>
              <a:latin typeface="楷体" panose="02010609060101010101" charset="-122"/>
              <a:ea typeface="楷体" panose="02010609060101010101" charset="-122"/>
              <a:cs typeface="楷体" panose="02010609060101010101" charset="-122"/>
            </a:endParaRPr>
          </a:p>
        </p:txBody>
      </p:sp>
      <p:sp>
        <p:nvSpPr>
          <p:cNvPr id="161794" name="文本框 161793"/>
          <p:cNvSpPr txBox="1"/>
          <p:nvPr/>
        </p:nvSpPr>
        <p:spPr>
          <a:xfrm>
            <a:off x="2566988" y="404813"/>
            <a:ext cx="309880" cy="368300"/>
          </a:xfrm>
          <a:prstGeom prst="rect">
            <a:avLst/>
          </a:prstGeom>
          <a:noFill/>
          <a:ln w="9525">
            <a:noFill/>
          </a:ln>
        </p:spPr>
        <p:txBody>
          <a:bodyPr wrap="none" anchor="t">
            <a:spAutoFit/>
          </a:bodyPr>
          <a:p>
            <a:endParaRPr lang="zh-CN" altLang="x-none" b="1" dirty="0">
              <a:latin typeface="Times New Roman" panose="02020603050405020304" pitchFamily="18" charset="0"/>
            </a:endParaRPr>
          </a:p>
        </p:txBody>
      </p:sp>
      <p:sp>
        <p:nvSpPr>
          <p:cNvPr id="161796" name="文本框 161795"/>
          <p:cNvSpPr txBox="1"/>
          <p:nvPr/>
        </p:nvSpPr>
        <p:spPr>
          <a:xfrm>
            <a:off x="2619375" y="1633538"/>
            <a:ext cx="309880" cy="368300"/>
          </a:xfrm>
          <a:prstGeom prst="rect">
            <a:avLst/>
          </a:prstGeom>
          <a:noFill/>
          <a:ln w="9525">
            <a:noFill/>
          </a:ln>
        </p:spPr>
        <p:txBody>
          <a:bodyPr wrap="none" anchor="t">
            <a:spAutoFit/>
          </a:bodyPr>
          <a:p>
            <a:endParaRPr lang="zh-CN" altLang="x-none" b="1" dirty="0">
              <a:latin typeface="Times New Roman" panose="02020603050405020304" pitchFamily="18" charset="0"/>
            </a:endParaRPr>
          </a:p>
        </p:txBody>
      </p:sp>
      <p:sp>
        <p:nvSpPr>
          <p:cNvPr id="161797" name="文本框 161796"/>
          <p:cNvSpPr txBox="1"/>
          <p:nvPr/>
        </p:nvSpPr>
        <p:spPr>
          <a:xfrm>
            <a:off x="1011555" y="1427480"/>
            <a:ext cx="10565130" cy="2745740"/>
          </a:xfrm>
          <a:prstGeom prst="rect">
            <a:avLst/>
          </a:prstGeom>
          <a:noFill/>
          <a:ln w="9525">
            <a:noFill/>
          </a:ln>
        </p:spPr>
        <p:txBody>
          <a:bodyPr wrap="square">
            <a:spAutoFit/>
          </a:bodyPr>
          <a:p>
            <a:pPr>
              <a:lnSpc>
                <a:spcPct val="115000"/>
              </a:lnSpc>
            </a:pPr>
            <a:r>
              <a:rPr lang="en-US" altLang="zh-CN" sz="3000" b="1" dirty="0">
                <a:solidFill>
                  <a:srgbClr val="0000FF"/>
                </a:solidFill>
                <a:latin typeface="微软雅黑" panose="020B0503020204020204" charset="-122"/>
                <a:ea typeface="微软雅黑" panose="020B0503020204020204" charset="-122"/>
                <a:cs typeface="微软雅黑" panose="020B0503020204020204" charset="-122"/>
              </a:rPr>
              <a:t>①</a:t>
            </a:r>
            <a:r>
              <a:rPr lang="zh-CN" altLang="x-none" sz="3000" b="1" dirty="0">
                <a:solidFill>
                  <a:srgbClr val="0000FF"/>
                </a:solidFill>
                <a:latin typeface="微软雅黑" panose="020B0503020204020204" charset="-122"/>
                <a:ea typeface="微软雅黑" panose="020B0503020204020204" charset="-122"/>
                <a:cs typeface="微软雅黑" panose="020B0503020204020204" charset="-122"/>
              </a:rPr>
              <a:t>缓和</a:t>
            </a:r>
            <a:r>
              <a:rPr lang="zh-CN" altLang="en-US" sz="3000" b="1" dirty="0">
                <a:solidFill>
                  <a:srgbClr val="0000FF"/>
                </a:solidFill>
                <a:latin typeface="微软雅黑" panose="020B0503020204020204" charset="-122"/>
                <a:ea typeface="微软雅黑" panose="020B0503020204020204" charset="-122"/>
                <a:cs typeface="微软雅黑" panose="020B0503020204020204" charset="-122"/>
              </a:rPr>
              <a:t>了国际</a:t>
            </a:r>
            <a:r>
              <a:rPr lang="zh-CN" altLang="x-none" sz="3000" b="1" dirty="0">
                <a:solidFill>
                  <a:srgbClr val="0000FF"/>
                </a:solidFill>
                <a:latin typeface="微软雅黑" panose="020B0503020204020204" charset="-122"/>
                <a:ea typeface="微软雅黑" panose="020B0503020204020204" charset="-122"/>
                <a:cs typeface="微软雅黑" panose="020B0503020204020204" charset="-122"/>
              </a:rPr>
              <a:t>局势</a:t>
            </a:r>
            <a:r>
              <a:rPr lang="zh-CN" altLang="en-US" sz="3000" b="1" dirty="0">
                <a:solidFill>
                  <a:srgbClr val="0000FF"/>
                </a:solidFill>
                <a:latin typeface="微软雅黑" panose="020B0503020204020204" charset="-122"/>
                <a:ea typeface="微软雅黑" panose="020B0503020204020204" charset="-122"/>
                <a:cs typeface="微软雅黑" panose="020B0503020204020204" charset="-122"/>
              </a:rPr>
              <a:t>，有利于</a:t>
            </a:r>
            <a:r>
              <a:rPr lang="zh-CN" altLang="x-none" sz="3000" b="1" dirty="0">
                <a:solidFill>
                  <a:srgbClr val="0000FF"/>
                </a:solidFill>
                <a:latin typeface="微软雅黑" panose="020B0503020204020204" charset="-122"/>
                <a:ea typeface="微软雅黑" panose="020B0503020204020204" charset="-122"/>
                <a:cs typeface="微软雅黑" panose="020B0503020204020204" charset="-122"/>
              </a:rPr>
              <a:t>世界和平与发展。</a:t>
            </a:r>
            <a:endParaRPr lang="zh-CN" altLang="x-none" sz="3000" b="1" dirty="0">
              <a:solidFill>
                <a:srgbClr val="0000FF"/>
              </a:solidFill>
              <a:latin typeface="微软雅黑" panose="020B0503020204020204" charset="-122"/>
              <a:ea typeface="微软雅黑" panose="020B0503020204020204" charset="-122"/>
              <a:cs typeface="微软雅黑" panose="020B0503020204020204" charset="-122"/>
            </a:endParaRPr>
          </a:p>
          <a:p>
            <a:pPr>
              <a:lnSpc>
                <a:spcPct val="115000"/>
              </a:lnSpc>
            </a:pPr>
            <a:r>
              <a:rPr lang="zh-CN" altLang="en-US" sz="3000" b="1" dirty="0">
                <a:solidFill>
                  <a:schemeClr val="tx2"/>
                </a:solidFill>
                <a:latin typeface="微软雅黑" panose="020B0503020204020204" charset="-122"/>
                <a:ea typeface="微软雅黑" panose="020B0503020204020204" charset="-122"/>
                <a:cs typeface="微软雅黑" panose="020B0503020204020204" charset="-122"/>
              </a:rPr>
              <a:t>   </a:t>
            </a:r>
            <a:r>
              <a:rPr lang="en-US" altLang="zh-CN" sz="3000" b="1" dirty="0">
                <a:latin typeface="微软雅黑" panose="020B0503020204020204" charset="-122"/>
                <a:ea typeface="微软雅黑" panose="020B0503020204020204" charset="-122"/>
                <a:cs typeface="微软雅黑" panose="020B0503020204020204" charset="-122"/>
              </a:rPr>
              <a:t>②</a:t>
            </a:r>
            <a:r>
              <a:rPr lang="zh-CN" altLang="en-US" sz="3000" b="1" dirty="0">
                <a:latin typeface="微软雅黑" panose="020B0503020204020204" charset="-122"/>
                <a:ea typeface="微软雅黑" panose="020B0503020204020204" charset="-122"/>
                <a:cs typeface="微软雅黑" panose="020B0503020204020204" charset="-122"/>
              </a:rPr>
              <a:t>改变国际战略格局，利于亚太地区的和平与稳定。 </a:t>
            </a:r>
            <a:endParaRPr lang="zh-CN" altLang="en-US" sz="3000" b="1" dirty="0">
              <a:latin typeface="微软雅黑" panose="020B0503020204020204" charset="-122"/>
              <a:ea typeface="微软雅黑" panose="020B0503020204020204" charset="-122"/>
              <a:cs typeface="微软雅黑" panose="020B0503020204020204" charset="-122"/>
            </a:endParaRPr>
          </a:p>
          <a:p>
            <a:pPr>
              <a:lnSpc>
                <a:spcPct val="115000"/>
              </a:lnSpc>
            </a:pPr>
            <a:r>
              <a:rPr lang="zh-CN" altLang="en-US" sz="3000" b="1" dirty="0">
                <a:latin typeface="微软雅黑" panose="020B0503020204020204" charset="-122"/>
                <a:ea typeface="微软雅黑" panose="020B0503020204020204" charset="-122"/>
                <a:cs typeface="微软雅黑" panose="020B0503020204020204" charset="-122"/>
              </a:rPr>
              <a:t>       </a:t>
            </a:r>
            <a:r>
              <a:rPr lang="en-US" altLang="zh-CN" sz="3000" b="1" dirty="0">
                <a:solidFill>
                  <a:srgbClr val="800000"/>
                </a:solidFill>
                <a:latin typeface="微软雅黑" panose="020B0503020204020204" charset="-122"/>
                <a:ea typeface="微软雅黑" panose="020B0503020204020204" charset="-122"/>
                <a:cs typeface="微软雅黑" panose="020B0503020204020204" charset="-122"/>
              </a:rPr>
              <a:t>③</a:t>
            </a:r>
            <a:r>
              <a:rPr lang="zh-CN" altLang="en-US" sz="3000" b="1" dirty="0">
                <a:solidFill>
                  <a:srgbClr val="800000"/>
                </a:solidFill>
                <a:latin typeface="微软雅黑" panose="020B0503020204020204" charset="-122"/>
                <a:ea typeface="微软雅黑" panose="020B0503020204020204" charset="-122"/>
                <a:cs typeface="微软雅黑" panose="020B0503020204020204" charset="-122"/>
              </a:rPr>
              <a:t>促进中美经济贸易和科技文化等方面的交流与发展。 </a:t>
            </a:r>
            <a:endParaRPr lang="zh-CN" altLang="en-US" sz="3000" b="1" dirty="0">
              <a:solidFill>
                <a:srgbClr val="800000"/>
              </a:solidFill>
              <a:latin typeface="微软雅黑" panose="020B0503020204020204" charset="-122"/>
              <a:ea typeface="微软雅黑" panose="020B0503020204020204" charset="-122"/>
              <a:cs typeface="微软雅黑" panose="020B0503020204020204" charset="-122"/>
            </a:endParaRPr>
          </a:p>
          <a:p>
            <a:pPr>
              <a:lnSpc>
                <a:spcPct val="115000"/>
              </a:lnSpc>
            </a:pPr>
            <a:r>
              <a:rPr lang="zh-CN" altLang="en-US" sz="3000" b="1" dirty="0">
                <a:latin typeface="微软雅黑" panose="020B0503020204020204" charset="-122"/>
                <a:ea typeface="微软雅黑" panose="020B0503020204020204" charset="-122"/>
                <a:cs typeface="微软雅黑" panose="020B0503020204020204" charset="-122"/>
              </a:rPr>
              <a:t>          </a:t>
            </a:r>
            <a:r>
              <a:rPr lang="en-US" altLang="zh-CN" sz="3000" b="1" dirty="0">
                <a:latin typeface="微软雅黑" panose="020B0503020204020204" charset="-122"/>
                <a:ea typeface="微软雅黑" panose="020B0503020204020204" charset="-122"/>
                <a:cs typeface="微软雅黑" panose="020B0503020204020204" charset="-122"/>
              </a:rPr>
              <a:t>④</a:t>
            </a:r>
            <a:r>
              <a:rPr lang="zh-CN" altLang="en-US" sz="3000" b="1" dirty="0">
                <a:latin typeface="微软雅黑" panose="020B0503020204020204" charset="-122"/>
                <a:ea typeface="微软雅黑" panose="020B0503020204020204" charset="-122"/>
                <a:cs typeface="微软雅黑" panose="020B0503020204020204" charset="-122"/>
              </a:rPr>
              <a:t>促进中国外交发展，大批西方国家纷纷同中国建交。</a:t>
            </a:r>
            <a:endParaRPr lang="zh-CN" altLang="en-US" sz="3000" b="1" dirty="0">
              <a:solidFill>
                <a:srgbClr val="800000"/>
              </a:solidFill>
              <a:latin typeface="微软雅黑" panose="020B0503020204020204" charset="-122"/>
              <a:ea typeface="微软雅黑" panose="020B0503020204020204" charset="-122"/>
              <a:cs typeface="微软雅黑" panose="020B0503020204020204" charset="-122"/>
            </a:endParaRPr>
          </a:p>
          <a:p>
            <a:pPr>
              <a:lnSpc>
                <a:spcPct val="115000"/>
              </a:lnSpc>
            </a:pPr>
            <a:r>
              <a:rPr lang="zh-CN" altLang="en-US" sz="3000" b="1" dirty="0">
                <a:solidFill>
                  <a:srgbClr val="800000"/>
                </a:solidFill>
                <a:latin typeface="微软雅黑" panose="020B0503020204020204" charset="-122"/>
                <a:ea typeface="微软雅黑" panose="020B0503020204020204" charset="-122"/>
                <a:cs typeface="微软雅黑" panose="020B0503020204020204" charset="-122"/>
              </a:rPr>
              <a:t>   </a:t>
            </a:r>
            <a:r>
              <a:rPr lang="zh-CN" altLang="en-US" sz="3000" b="1"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3000" b="1" dirty="0">
                <a:latin typeface="微软雅黑" panose="020B0503020204020204" charset="-122"/>
                <a:ea typeface="微软雅黑" panose="020B0503020204020204" charset="-122"/>
                <a:cs typeface="微软雅黑" panose="020B0503020204020204" charset="-122"/>
              </a:rPr>
              <a:t>⑤</a:t>
            </a:r>
            <a:r>
              <a:rPr lang="zh-CN" altLang="x-none" sz="3000" b="1" dirty="0">
                <a:solidFill>
                  <a:srgbClr val="FF0000"/>
                </a:solidFill>
                <a:latin typeface="微软雅黑" panose="020B0503020204020204" charset="-122"/>
                <a:ea typeface="微软雅黑" panose="020B0503020204020204" charset="-122"/>
                <a:cs typeface="微软雅黑" panose="020B0503020204020204" charset="-122"/>
              </a:rPr>
              <a:t>直接推动了中国邦交正常化。</a:t>
            </a:r>
            <a:endParaRPr lang="zh-CN" altLang="x-none" sz="3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61799" name="文本框 161798"/>
          <p:cNvSpPr txBox="1"/>
          <p:nvPr/>
        </p:nvSpPr>
        <p:spPr>
          <a:xfrm>
            <a:off x="1259205" y="4318000"/>
            <a:ext cx="9831070" cy="1476375"/>
          </a:xfrm>
          <a:prstGeom prst="rect">
            <a:avLst/>
          </a:prstGeom>
          <a:solidFill>
            <a:schemeClr val="bg1"/>
          </a:solidFill>
          <a:ln w="38100" cap="flat" cmpd="sng">
            <a:solidFill>
              <a:srgbClr val="800000"/>
            </a:solidFill>
            <a:prstDash val="solid"/>
            <a:miter/>
            <a:headEnd type="none" w="med" len="med"/>
            <a:tailEnd type="none" w="med" len="med"/>
          </a:ln>
        </p:spPr>
        <p:txBody>
          <a:bodyPr wrap="square">
            <a:spAutoFit/>
          </a:bodyPr>
          <a:p>
            <a:pPr>
              <a:spcBef>
                <a:spcPct val="50000"/>
              </a:spcBef>
            </a:pPr>
            <a:r>
              <a:rPr lang="zh-CN" altLang="x-none" sz="3000" b="1" dirty="0">
                <a:solidFill>
                  <a:srgbClr val="3333FF"/>
                </a:solidFill>
                <a:latin typeface="楷体" panose="02010609060101010101" charset="-122"/>
                <a:ea typeface="楷体" panose="02010609060101010101" charset="-122"/>
                <a:cs typeface="楷体" panose="02010609060101010101" charset="-122"/>
              </a:rPr>
              <a:t>    </a:t>
            </a:r>
            <a:r>
              <a:rPr lang="en-US" altLang="zh-CN" sz="3000" b="1">
                <a:solidFill>
                  <a:srgbClr val="0000CC"/>
                </a:solidFill>
                <a:latin typeface="楷体" panose="02010609060101010101" charset="-122"/>
                <a:ea typeface="楷体" panose="02010609060101010101" charset="-122"/>
                <a:cs typeface="楷体" panose="02010609060101010101" charset="-122"/>
              </a:rPr>
              <a:t>1972</a:t>
            </a:r>
            <a:r>
              <a:rPr lang="zh-CN" altLang="x-none" sz="3000" b="1" dirty="0">
                <a:solidFill>
                  <a:srgbClr val="0000CC"/>
                </a:solidFill>
                <a:latin typeface="楷体" panose="02010609060101010101" charset="-122"/>
                <a:ea typeface="楷体" panose="02010609060101010101" charset="-122"/>
                <a:cs typeface="楷体" panose="02010609060101010101" charset="-122"/>
              </a:rPr>
              <a:t>年</a:t>
            </a:r>
            <a:r>
              <a:rPr lang="en-US" altLang="zh-CN" sz="3000" b="1">
                <a:solidFill>
                  <a:srgbClr val="0000CC"/>
                </a:solidFill>
                <a:latin typeface="楷体" panose="02010609060101010101" charset="-122"/>
                <a:ea typeface="楷体" panose="02010609060101010101" charset="-122"/>
                <a:cs typeface="楷体" panose="02010609060101010101" charset="-122"/>
              </a:rPr>
              <a:t>9</a:t>
            </a:r>
            <a:r>
              <a:rPr lang="zh-CN" altLang="x-none" sz="3000" b="1" dirty="0">
                <a:solidFill>
                  <a:srgbClr val="0000CC"/>
                </a:solidFill>
                <a:latin typeface="楷体" panose="02010609060101010101" charset="-122"/>
                <a:ea typeface="楷体" panose="02010609060101010101" charset="-122"/>
                <a:cs typeface="楷体" panose="02010609060101010101" charset="-122"/>
              </a:rPr>
              <a:t>月</a:t>
            </a:r>
            <a:r>
              <a:rPr lang="zh-CN" altLang="x-none" sz="3000" b="1" dirty="0">
                <a:solidFill>
                  <a:srgbClr val="000000"/>
                </a:solidFill>
                <a:latin typeface="楷体" panose="02010609060101010101" charset="-122"/>
                <a:ea typeface="楷体" panose="02010609060101010101" charset="-122"/>
                <a:cs typeface="楷体" panose="02010609060101010101" charset="-122"/>
              </a:rPr>
              <a:t>，毛泽东主席会见来访的日本首相田中角荣，田中访华期间，两国政府首脑签署了中日两国政府联合声明，</a:t>
            </a:r>
            <a:r>
              <a:rPr lang="zh-CN" altLang="x-none" sz="3000" b="1" dirty="0">
                <a:solidFill>
                  <a:srgbClr val="0000CC"/>
                </a:solidFill>
                <a:latin typeface="楷体" panose="02010609060101010101" charset="-122"/>
                <a:ea typeface="楷体" panose="02010609060101010101" charset="-122"/>
                <a:cs typeface="楷体" panose="02010609060101010101" charset="-122"/>
              </a:rPr>
              <a:t>实现了两国关系正常化</a:t>
            </a:r>
            <a:r>
              <a:rPr lang="zh-CN" altLang="x-none" sz="3000" b="1" dirty="0">
                <a:latin typeface="楷体" panose="02010609060101010101" charset="-122"/>
                <a:ea typeface="楷体" panose="02010609060101010101" charset="-122"/>
                <a:cs typeface="楷体" panose="02010609060101010101" charset="-122"/>
              </a:rPr>
              <a:t>。 </a:t>
            </a:r>
            <a:endParaRPr lang="zh-CN" altLang="x-none" sz="3000" b="1" dirty="0">
              <a:latin typeface="楷体" panose="02010609060101010101" charset="-122"/>
              <a:ea typeface="楷体" panose="02010609060101010101" charset="-122"/>
              <a:cs typeface="楷体" panose="02010609060101010101" charset="-122"/>
            </a:endParaRPr>
          </a:p>
        </p:txBody>
      </p:sp>
      <p:pic>
        <p:nvPicPr>
          <p:cNvPr id="161802" name="图片 161801" descr="us-flag1"/>
          <p:cNvPicPr>
            <a:picLocks noChangeAspect="1"/>
          </p:cNvPicPr>
          <p:nvPr/>
        </p:nvPicPr>
        <p:blipFill>
          <a:blip r:embed="rId1"/>
          <a:stretch>
            <a:fillRect/>
          </a:stretch>
        </p:blipFill>
        <p:spPr>
          <a:xfrm>
            <a:off x="10416858" y="85725"/>
            <a:ext cx="1779587" cy="1341438"/>
          </a:xfrm>
          <a:prstGeom prst="rect">
            <a:avLst/>
          </a:prstGeom>
          <a:noFill/>
          <a:ln w="9525">
            <a:noFill/>
          </a:ln>
        </p:spPr>
      </p:pic>
      <p:pic>
        <p:nvPicPr>
          <p:cNvPr id="161803" name="图片 161802" descr="3449">
            <a:hlinkClick r:id="rId2"/>
          </p:cNvPr>
          <p:cNvPicPr>
            <a:picLocks noChangeAspect="1"/>
          </p:cNvPicPr>
          <p:nvPr/>
        </p:nvPicPr>
        <p:blipFill>
          <a:blip r:embed="rId3"/>
          <a:stretch>
            <a:fillRect/>
          </a:stretch>
        </p:blipFill>
        <p:spPr>
          <a:xfrm>
            <a:off x="86995" y="40005"/>
            <a:ext cx="1905000" cy="1301750"/>
          </a:xfrm>
          <a:prstGeom prst="rect">
            <a:avLst/>
          </a:prstGeom>
          <a:noFill/>
          <a:ln w="9525">
            <a:noFill/>
          </a:ln>
        </p:spPr>
      </p:pic>
      <p:sp>
        <p:nvSpPr>
          <p:cNvPr id="66563" name="文本框 66562"/>
          <p:cNvSpPr txBox="1"/>
          <p:nvPr/>
        </p:nvSpPr>
        <p:spPr>
          <a:xfrm>
            <a:off x="2315210" y="144780"/>
            <a:ext cx="5516245" cy="1223645"/>
          </a:xfrm>
          <a:prstGeom prst="rect">
            <a:avLst/>
          </a:prstGeom>
          <a:noFill/>
          <a:ln w="9525">
            <a:noFill/>
          </a:ln>
        </p:spPr>
        <p:txBody>
          <a:bodyPr wrap="square">
            <a:spAutoFit/>
          </a:bodyPr>
          <a:p>
            <a:pPr>
              <a:lnSpc>
                <a:spcPct val="115000"/>
              </a:lnSpc>
            </a:pPr>
            <a:r>
              <a:rPr lang="en-US" altLang="zh-CN" sz="3200" b="1" dirty="0">
                <a:solidFill>
                  <a:srgbClr val="1A24E6"/>
                </a:solidFill>
                <a:latin typeface="微软雅黑" panose="020B0503020204020204" charset="-122"/>
                <a:ea typeface="微软雅黑" panose="020B0503020204020204" charset="-122"/>
                <a:cs typeface="微软雅黑" panose="020B0503020204020204" charset="-122"/>
              </a:rPr>
              <a:t>1.</a:t>
            </a:r>
            <a:r>
              <a:rPr lang="zh-CN" altLang="en-US" sz="3200" b="1" dirty="0">
                <a:solidFill>
                  <a:srgbClr val="1A24E6"/>
                </a:solidFill>
                <a:latin typeface="微软雅黑" panose="020B0503020204020204" charset="-122"/>
                <a:ea typeface="微软雅黑" panose="020B0503020204020204" charset="-122"/>
                <a:cs typeface="微软雅黑" panose="020B0503020204020204" charset="-122"/>
              </a:rPr>
              <a:t>中美关系正常化</a:t>
            </a:r>
            <a:endParaRPr lang="zh-CN" altLang="en-US" sz="3200" b="1" dirty="0">
              <a:solidFill>
                <a:srgbClr val="080808"/>
              </a:solidFill>
              <a:latin typeface="微软雅黑" panose="020B0503020204020204" charset="-122"/>
              <a:ea typeface="微软雅黑" panose="020B0503020204020204" charset="-122"/>
              <a:cs typeface="微软雅黑" panose="020B0503020204020204" charset="-122"/>
            </a:endParaRPr>
          </a:p>
          <a:p>
            <a:pPr>
              <a:lnSpc>
                <a:spcPct val="115000"/>
              </a:lnSpc>
            </a:pPr>
            <a:r>
              <a:rPr lang="en-US" sz="3200" b="1" dirty="0">
                <a:solidFill>
                  <a:srgbClr val="0000CC"/>
                </a:solidFill>
                <a:latin typeface="微软雅黑" panose="020B0503020204020204" charset="-122"/>
                <a:ea typeface="微软雅黑" panose="020B0503020204020204" charset="-122"/>
                <a:cs typeface="微软雅黑" panose="020B0503020204020204" charset="-122"/>
              </a:rPr>
              <a:t>   </a:t>
            </a:r>
            <a:r>
              <a:rPr lang="en-US" sz="3200" b="1" dirty="0">
                <a:solidFill>
                  <a:srgbClr val="070707"/>
                </a:solidFill>
                <a:latin typeface="微软雅黑" panose="020B0503020204020204" charset="-122"/>
                <a:ea typeface="微软雅黑" panose="020B0503020204020204" charset="-122"/>
                <a:cs typeface="微软雅黑" panose="020B0503020204020204" charset="-122"/>
              </a:rPr>
              <a:t> (3)</a:t>
            </a:r>
            <a:r>
              <a:rPr lang="zh-CN" altLang="en-US" sz="3200" b="1" dirty="0">
                <a:solidFill>
                  <a:srgbClr val="070707"/>
                </a:solidFill>
                <a:latin typeface="微软雅黑" panose="020B0503020204020204" charset="-122"/>
                <a:ea typeface="微软雅黑" panose="020B0503020204020204" charset="-122"/>
                <a:cs typeface="微软雅黑" panose="020B0503020204020204" charset="-122"/>
              </a:rPr>
              <a:t>意义</a:t>
            </a:r>
            <a:endParaRPr lang="zh-CN" altLang="en-US" sz="3200" b="1" dirty="0">
              <a:solidFill>
                <a:srgbClr val="070707"/>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1803"/>
                                        </p:tgtEl>
                                        <p:attrNameLst>
                                          <p:attrName>style.visibility</p:attrName>
                                        </p:attrNameLst>
                                      </p:cBhvr>
                                      <p:to>
                                        <p:strVal val="visible"/>
                                      </p:to>
                                    </p:set>
                                    <p:animEffect transition="in" filter="fade">
                                      <p:cBhvr>
                                        <p:cTn id="7" dur="2000"/>
                                        <p:tgtEl>
                                          <p:spTgt spid="161803"/>
                                        </p:tgtEl>
                                      </p:cBhvr>
                                    </p:animEffect>
                                  </p:childTnLst>
                                </p:cTn>
                              </p:par>
                              <p:par>
                                <p:cTn id="8" presetID="10" presetClass="entr" presetSubtype="0" fill="hold" nodeType="withEffect">
                                  <p:stCondLst>
                                    <p:cond delay="0"/>
                                  </p:stCondLst>
                                  <p:childTnLst>
                                    <p:set>
                                      <p:cBhvr>
                                        <p:cTn id="9" dur="1" fill="hold">
                                          <p:stCondLst>
                                            <p:cond delay="0"/>
                                          </p:stCondLst>
                                        </p:cTn>
                                        <p:tgtEl>
                                          <p:spTgt spid="161802"/>
                                        </p:tgtEl>
                                        <p:attrNameLst>
                                          <p:attrName>style.visibility</p:attrName>
                                        </p:attrNameLst>
                                      </p:cBhvr>
                                      <p:to>
                                        <p:strVal val="visible"/>
                                      </p:to>
                                    </p:set>
                                    <p:animEffect transition="in" filter="fade">
                                      <p:cBhvr>
                                        <p:cTn id="10" dur="2000"/>
                                        <p:tgtEl>
                                          <p:spTgt spid="16180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1797">
                                            <p:txEl>
                                              <p:charRg st="0" end="28"/>
                                            </p:txEl>
                                          </p:spTgt>
                                        </p:tgtEl>
                                        <p:attrNameLst>
                                          <p:attrName>style.visibility</p:attrName>
                                        </p:attrNameLst>
                                      </p:cBhvr>
                                      <p:to>
                                        <p:strVal val="visible"/>
                                      </p:to>
                                    </p:set>
                                    <p:anim calcmode="lin" valueType="num">
                                      <p:cBhvr additive="base">
                                        <p:cTn id="15" dur="500" fill="hold"/>
                                        <p:tgtEl>
                                          <p:spTgt spid="161797">
                                            <p:txEl>
                                              <p:charRg st="0" end="2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1797">
                                            <p:txEl>
                                              <p:charRg st="0" end="2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1797">
                                            <p:txEl>
                                              <p:charRg st="28" end="60"/>
                                            </p:txEl>
                                          </p:spTgt>
                                        </p:tgtEl>
                                        <p:attrNameLst>
                                          <p:attrName>style.visibility</p:attrName>
                                        </p:attrNameLst>
                                      </p:cBhvr>
                                      <p:to>
                                        <p:strVal val="visible"/>
                                      </p:to>
                                    </p:set>
                                    <p:anim calcmode="lin" valueType="num">
                                      <p:cBhvr additive="base">
                                        <p:cTn id="21" dur="500" fill="hold"/>
                                        <p:tgtEl>
                                          <p:spTgt spid="161797">
                                            <p:txEl>
                                              <p:charRg st="28" end="6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1797">
                                            <p:txEl>
                                              <p:charRg st="28" end="6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1797">
                                            <p:txEl>
                                              <p:charRg st="60" end="97"/>
                                            </p:txEl>
                                          </p:spTgt>
                                        </p:tgtEl>
                                        <p:attrNameLst>
                                          <p:attrName>style.visibility</p:attrName>
                                        </p:attrNameLst>
                                      </p:cBhvr>
                                      <p:to>
                                        <p:strVal val="visible"/>
                                      </p:to>
                                    </p:set>
                                    <p:anim calcmode="lin" valueType="num">
                                      <p:cBhvr additive="base">
                                        <p:cTn id="27" dur="500" fill="hold"/>
                                        <p:tgtEl>
                                          <p:spTgt spid="161797">
                                            <p:txEl>
                                              <p:charRg st="60" end="9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1797">
                                            <p:txEl>
                                              <p:charRg st="60" end="9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1797">
                                            <p:txEl>
                                              <p:charRg st="97" end="133"/>
                                            </p:txEl>
                                          </p:spTgt>
                                        </p:tgtEl>
                                        <p:attrNameLst>
                                          <p:attrName>style.visibility</p:attrName>
                                        </p:attrNameLst>
                                      </p:cBhvr>
                                      <p:to>
                                        <p:strVal val="visible"/>
                                      </p:to>
                                    </p:set>
                                    <p:anim calcmode="lin" valueType="num">
                                      <p:cBhvr additive="base">
                                        <p:cTn id="33" dur="500" fill="hold"/>
                                        <p:tgtEl>
                                          <p:spTgt spid="161797">
                                            <p:txEl>
                                              <p:charRg st="97" end="13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1797">
                                            <p:txEl>
                                              <p:charRg st="97" end="13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61798"/>
                                        </p:tgtEl>
                                        <p:attrNameLst>
                                          <p:attrName>style.visibility</p:attrName>
                                        </p:attrNameLst>
                                      </p:cBhvr>
                                      <p:to>
                                        <p:strVal val="visible"/>
                                      </p:to>
                                    </p:set>
                                    <p:animEffect transition="in" filter="wedge">
                                      <p:cBhvr>
                                        <p:cTn id="39" dur="1000"/>
                                        <p:tgtEl>
                                          <p:spTgt spid="161798"/>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xit" presetSubtype="16" fill="hold" grpId="1" nodeType="clickEffect">
                                  <p:stCondLst>
                                    <p:cond delay="0"/>
                                  </p:stCondLst>
                                  <p:childTnLst>
                                    <p:animEffect transition="out" filter="plus(in)">
                                      <p:cBhvr>
                                        <p:cTn id="43" dur="1000"/>
                                        <p:tgtEl>
                                          <p:spTgt spid="161798"/>
                                        </p:tgtEl>
                                      </p:cBhvr>
                                    </p:animEffect>
                                    <p:set>
                                      <p:cBhvr>
                                        <p:cTn id="44" dur="1" fill="hold">
                                          <p:stCondLst>
                                            <p:cond delay="999"/>
                                          </p:stCondLst>
                                        </p:cTn>
                                        <p:tgtEl>
                                          <p:spTgt spid="161798"/>
                                        </p:tgtEl>
                                        <p:attrNameLst>
                                          <p:attrName>style.visibility</p:attrName>
                                        </p:attrNameLst>
                                      </p:cBhvr>
                                      <p:to>
                                        <p:strVal val="hidden"/>
                                      </p:to>
                                    </p:set>
                                  </p:childTnLst>
                                </p:cTn>
                              </p:par>
                            </p:childTnLst>
                          </p:cTn>
                        </p:par>
                        <p:par>
                          <p:cTn id="45" fill="hold">
                            <p:stCondLst>
                              <p:cond delay="1000"/>
                            </p:stCondLst>
                            <p:childTnLst>
                              <p:par>
                                <p:cTn id="46" presetID="23" presetClass="entr" presetSubtype="16" fill="hold" nodeType="afterEffect">
                                  <p:stCondLst>
                                    <p:cond delay="0"/>
                                  </p:stCondLst>
                                  <p:childTnLst>
                                    <p:set>
                                      <p:cBhvr>
                                        <p:cTn id="47" dur="1" fill="hold">
                                          <p:stCondLst>
                                            <p:cond delay="0"/>
                                          </p:stCondLst>
                                        </p:cTn>
                                        <p:tgtEl>
                                          <p:spTgt spid="161797">
                                            <p:txEl>
                                              <p:charRg st="133" end="155"/>
                                            </p:txEl>
                                          </p:spTgt>
                                        </p:tgtEl>
                                        <p:attrNameLst>
                                          <p:attrName>style.visibility</p:attrName>
                                        </p:attrNameLst>
                                      </p:cBhvr>
                                      <p:to>
                                        <p:strVal val="visible"/>
                                      </p:to>
                                    </p:set>
                                    <p:anim calcmode="lin" valueType="num">
                                      <p:cBhvr>
                                        <p:cTn id="48" dur="1000" fill="hold"/>
                                        <p:tgtEl>
                                          <p:spTgt spid="161797">
                                            <p:txEl>
                                              <p:charRg st="133" end="155"/>
                                            </p:txEl>
                                          </p:spTgt>
                                        </p:tgtEl>
                                        <p:attrNameLst>
                                          <p:attrName>ppt_w</p:attrName>
                                        </p:attrNameLst>
                                      </p:cBhvr>
                                      <p:tavLst>
                                        <p:tav tm="0">
                                          <p:val>
                                            <p:fltVal val="0.000000"/>
                                          </p:val>
                                        </p:tav>
                                        <p:tav tm="100000">
                                          <p:val>
                                            <p:strVal val="#ppt_w"/>
                                          </p:val>
                                        </p:tav>
                                      </p:tavLst>
                                    </p:anim>
                                    <p:anim calcmode="lin" valueType="num">
                                      <p:cBhvr>
                                        <p:cTn id="49" dur="1000" fill="hold"/>
                                        <p:tgtEl>
                                          <p:spTgt spid="161797">
                                            <p:txEl>
                                              <p:charRg st="133" end="155"/>
                                            </p:txEl>
                                          </p:spTgt>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013kt404  (18).wav"/>
                                        </p:tgtEl>
                                      </p:cMediaNode>
                                    </p:audio>
                                  </p:subTnLst>
                                </p:cTn>
                              </p:par>
                            </p:childTnLst>
                          </p:cTn>
                        </p:par>
                      </p:childTnLst>
                    </p:cTn>
                  </p:par>
                  <p:par>
                    <p:cTn id="50" fill="hold">
                      <p:stCondLst>
                        <p:cond delay="indefinite"/>
                      </p:stCondLst>
                      <p:childTnLst>
                        <p:par>
                          <p:cTn id="51" fill="hold">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161799"/>
                                        </p:tgtEl>
                                        <p:attrNameLst>
                                          <p:attrName>style.visibility</p:attrName>
                                        </p:attrNameLst>
                                      </p:cBhvr>
                                      <p:to>
                                        <p:strVal val="visible"/>
                                      </p:to>
                                    </p:set>
                                    <p:animEffect transition="in" filter="plus(in)">
                                      <p:cBhvr>
                                        <p:cTn id="54" dur="10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ldLvl="0" animBg="1"/>
      <p:bldP spid="161798" grpId="1" bldLvl="0" animBg="1"/>
      <p:bldP spid="16179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56945" y="660400"/>
            <a:ext cx="10116820" cy="5987415"/>
          </a:xfrm>
          <a:prstGeom prst="rect">
            <a:avLst/>
          </a:prstGeom>
        </p:spPr>
      </p:pic>
      <p:sp>
        <p:nvSpPr>
          <p:cNvPr id="9" name="燕尾形 8"/>
          <p:cNvSpPr/>
          <p:nvPr/>
        </p:nvSpPr>
        <p:spPr>
          <a:xfrm>
            <a:off x="615315" y="106680"/>
            <a:ext cx="232727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基础强调</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9{S%H66{_)7@CC2{I(J6D[L"/>
          <p:cNvPicPr>
            <a:picLocks noChangeAspect="1"/>
          </p:cNvPicPr>
          <p:nvPr/>
        </p:nvPicPr>
        <p:blipFill>
          <a:blip r:embed="rId1"/>
          <a:stretch>
            <a:fillRect/>
          </a:stretch>
        </p:blipFill>
        <p:spPr>
          <a:xfrm>
            <a:off x="294640" y="617220"/>
            <a:ext cx="11297285" cy="4377690"/>
          </a:xfrm>
          <a:prstGeom prst="rect">
            <a:avLst/>
          </a:prstGeom>
        </p:spPr>
      </p:pic>
      <p:pic>
        <p:nvPicPr>
          <p:cNvPr id="20481" name="Picture 3"/>
          <p:cNvPicPr>
            <a:picLocks noChangeAspect="1"/>
          </p:cNvPicPr>
          <p:nvPr/>
        </p:nvPicPr>
        <p:blipFill>
          <a:blip r:embed="rId2"/>
          <a:srcRect t="12423" r="-141" b="61253"/>
          <a:stretch>
            <a:fillRect/>
          </a:stretch>
        </p:blipFill>
        <p:spPr>
          <a:xfrm>
            <a:off x="573405" y="4994910"/>
            <a:ext cx="10358755" cy="1457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5WA_S%BP{Z9B5I38VXC[WE"/>
          <p:cNvPicPr>
            <a:picLocks noChangeAspect="1"/>
          </p:cNvPicPr>
          <p:nvPr/>
        </p:nvPicPr>
        <p:blipFill>
          <a:blip r:embed="rId1"/>
          <a:stretch>
            <a:fillRect/>
          </a:stretch>
        </p:blipFill>
        <p:spPr>
          <a:xfrm>
            <a:off x="423545" y="455930"/>
            <a:ext cx="11344275" cy="55124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 1"/>
          <p:cNvSpPr/>
          <p:nvPr/>
        </p:nvSpPr>
        <p:spPr>
          <a:xfrm>
            <a:off x="352425" y="26924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教材补遗</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 name="文本框 2"/>
          <p:cNvSpPr txBox="1"/>
          <p:nvPr/>
        </p:nvSpPr>
        <p:spPr>
          <a:xfrm>
            <a:off x="3394075" y="269240"/>
            <a:ext cx="3908425" cy="645160"/>
          </a:xfrm>
          <a:prstGeom prst="rect">
            <a:avLst/>
          </a:prstGeom>
          <a:noFill/>
        </p:spPr>
        <p:txBody>
          <a:bodyPr wrap="none" rtlCol="0" anchor="t">
            <a:spAutoFit/>
          </a:bodyPr>
          <a:p>
            <a:pPr algn="l"/>
            <a:r>
              <a:rPr lang="zh-CN"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中美三个联合公报</a:t>
            </a:r>
            <a:endParaRPr lang="zh-CN" altLang="en-US"/>
          </a:p>
        </p:txBody>
      </p:sp>
      <p:sp>
        <p:nvSpPr>
          <p:cNvPr id="4" name="文本框 3"/>
          <p:cNvSpPr txBox="1"/>
          <p:nvPr/>
        </p:nvSpPr>
        <p:spPr>
          <a:xfrm>
            <a:off x="260350" y="1083310"/>
            <a:ext cx="995680" cy="583565"/>
          </a:xfrm>
          <a:prstGeom prst="rect">
            <a:avLst/>
          </a:prstGeom>
          <a:noFill/>
        </p:spPr>
        <p:txBody>
          <a:bodyPr wrap="none" rtlCol="0">
            <a:spAutoFit/>
            <a:scene3d>
              <a:camera prst="orthographicFront"/>
              <a:lightRig rig="threePt" dir="t"/>
            </a:scene3d>
          </a:bodyPr>
          <a:p>
            <a:pPr algn="l"/>
            <a:r>
              <a:rPr lang="zh-CN" altLang="en-US" sz="3200" b="1">
                <a:solidFill>
                  <a:schemeClr val="accent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黑体" panose="02010609060101010101" pitchFamily="49" charset="-122"/>
                <a:sym typeface="+mn-ea"/>
              </a:rPr>
              <a:t>概念</a:t>
            </a:r>
            <a:endParaRPr lang="zh-CN" altLang="en-US" sz="3200" b="1">
              <a:solidFill>
                <a:schemeClr val="accent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黑体" panose="02010609060101010101" pitchFamily="49" charset="-122"/>
              <a:sym typeface="+mn-ea"/>
            </a:endParaRPr>
          </a:p>
        </p:txBody>
      </p:sp>
      <p:sp>
        <p:nvSpPr>
          <p:cNvPr id="5" name="文本框 4"/>
          <p:cNvSpPr txBox="1"/>
          <p:nvPr/>
        </p:nvSpPr>
        <p:spPr>
          <a:xfrm>
            <a:off x="135255" y="4421505"/>
            <a:ext cx="1120775" cy="1076325"/>
          </a:xfrm>
          <a:prstGeom prst="rect">
            <a:avLst/>
          </a:prstGeom>
          <a:noFill/>
        </p:spPr>
        <p:txBody>
          <a:bodyPr wrap="square" rtlCol="0" anchor="t">
            <a:spAutoFit/>
            <a:scene3d>
              <a:camera prst="orthographicFront"/>
              <a:lightRig rig="threePt" dir="t"/>
            </a:scene3d>
          </a:bodyPr>
          <a:p>
            <a:r>
              <a:rPr lang="zh-CN" altLang="en-US" sz="3200" b="1">
                <a:solidFill>
                  <a:schemeClr val="accent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黑体" panose="02010609060101010101" pitchFamily="49" charset="-122"/>
                <a:sym typeface="+mn-ea"/>
              </a:rPr>
              <a:t>内容意义</a:t>
            </a:r>
            <a:endParaRPr lang="zh-CN" altLang="en-US" sz="3200" b="1">
              <a:solidFill>
                <a:schemeClr val="accent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黑体" panose="02010609060101010101" pitchFamily="49" charset="-122"/>
              <a:sym typeface="+mn-ea"/>
            </a:endParaRPr>
          </a:p>
        </p:txBody>
      </p:sp>
      <p:sp>
        <p:nvSpPr>
          <p:cNvPr id="6" name="文本框 5"/>
          <p:cNvSpPr txBox="1"/>
          <p:nvPr/>
        </p:nvSpPr>
        <p:spPr>
          <a:xfrm>
            <a:off x="1033780" y="4421505"/>
            <a:ext cx="10263505" cy="1770380"/>
          </a:xfrm>
          <a:prstGeom prst="rect">
            <a:avLst/>
          </a:prstGeom>
          <a:noFill/>
        </p:spPr>
        <p:txBody>
          <a:bodyPr wrap="square" rtlCol="0" anchor="t">
            <a:spAutoFit/>
          </a:bodyPr>
          <a:p>
            <a:pPr algn="just">
              <a:lnSpc>
                <a:spcPct val="130000"/>
              </a:lnSpc>
            </a:pPr>
            <a:r>
              <a:rPr lang="en-US" altLang="zh-CN"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  </a:t>
            </a:r>
            <a:r>
              <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美国在三个联合公报中均强调</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坚持一个中国原则</a:t>
            </a:r>
            <a:r>
              <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，这是中美两国</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关于两国关系</a:t>
            </a:r>
            <a:r>
              <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以</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及我国台湾问题的重要历史文件</a:t>
            </a:r>
            <a:r>
              <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。坚持一个中国政策和三个联合公报的原则</a:t>
            </a:r>
            <a:r>
              <a:rPr lang="zh-CN" altLang="en-US" sz="2800" b="1">
                <a:solidFill>
                  <a:srgbClr val="1A24E6"/>
                </a:solidFill>
                <a:effectLst/>
                <a:latin typeface="微软雅黑" panose="020B0503020204020204" charset="-122"/>
                <a:ea typeface="微软雅黑" panose="020B0503020204020204" charset="-122"/>
                <a:cs typeface="微软雅黑" panose="020B0503020204020204" charset="-122"/>
                <a:sym typeface="+mn-ea"/>
              </a:rPr>
              <a:t>是中美关系健康发展的政治基础</a:t>
            </a:r>
            <a:r>
              <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sym typeface="+mn-ea"/>
              </a:rPr>
              <a:t>。</a:t>
            </a:r>
            <a:endParaRPr lang="zh-CN" altLang="en-US" sz="2800" b="1">
              <a:solidFill>
                <a:srgbClr val="070707"/>
              </a:solidFill>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890270" y="1083310"/>
            <a:ext cx="10550525" cy="3338195"/>
          </a:xfrm>
          <a:prstGeom prst="rect">
            <a:avLst/>
          </a:prstGeom>
          <a:noFill/>
        </p:spPr>
        <p:txBody>
          <a:bodyPr wrap="square" rtlCol="0">
            <a:spAutoFit/>
            <a:scene3d>
              <a:camera prst="orthographicFront"/>
              <a:lightRig rig="threePt" dir="t"/>
            </a:scene3d>
          </a:bodyPr>
          <a:p>
            <a:pPr>
              <a:lnSpc>
                <a:spcPct val="110000"/>
              </a:lnSpc>
            </a:pP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①</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1972</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月的《中美上海公报》</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微软雅黑" panose="020B0503020204020204" charset="-122"/>
              </a:rPr>
              <a:t>（《中华人民共和国和美利坚合众国联合公报》）</a:t>
            </a:r>
            <a:endPar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②</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1978</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12</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月的《中美建交公报》</a:t>
            </a:r>
            <a:r>
              <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中华人民共和国和美利坚合众国关于建立外交关系的联合公报</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a:lnSpc>
                <a:spcPct val="110000"/>
              </a:lnSpc>
            </a:pP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③</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1982</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a:t>
            </a:r>
            <a:r>
              <a:rPr lang="en-US" altLang="zh-CN"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8</a:t>
            </a:r>
            <a:r>
              <a:rPr lang="zh-CN" altLang="en-US" sz="32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月的《八一七公报》 </a:t>
            </a:r>
            <a:r>
              <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中华人民共和国和美利坚合众国联合公报</a:t>
            </a:r>
            <a:r>
              <a:rPr lang="zh-CN" altLang="en-US"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endParaRPr lang="en-US" altLang="zh-CN" sz="3200" b="1">
              <a:solidFill>
                <a:srgbClr val="0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a:spLocks noChangeArrowheads="1"/>
          </p:cNvSpPr>
          <p:nvPr/>
        </p:nvSpPr>
        <p:spPr bwMode="auto">
          <a:xfrm>
            <a:off x="641985" y="1034415"/>
            <a:ext cx="10659110" cy="4961890"/>
          </a:xfrm>
          <a:prstGeom prst="rect">
            <a:avLst/>
          </a:prstGeom>
          <a:noFill/>
          <a:ln w="9525">
            <a:noFill/>
            <a:miter lim="800000"/>
          </a:ln>
        </p:spPr>
        <p:txBody>
          <a:bodyPr wrap="square">
            <a:spAutoFit/>
          </a:bodyPr>
          <a:p>
            <a:pPr>
              <a:lnSpc>
                <a:spcPct val="110000"/>
              </a:lnSpc>
            </a:pPr>
            <a:r>
              <a:rPr lang="en-US" altLang="zh-CN" sz="32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）中美关系出现波折的原因</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a:solidFill>
                  <a:srgbClr val="000000"/>
                </a:solidFill>
                <a:latin typeface="微软雅黑" panose="020B0503020204020204" charset="-122"/>
                <a:ea typeface="微软雅黑" panose="020B0503020204020204" charset="-122"/>
                <a:cs typeface="微软雅黑" panose="020B0503020204020204" charset="-122"/>
              </a:rPr>
              <a:t>意识形态的束缚；社会制度的差异；对台湾问题的不同认识；两国间复杂的利益关系等。</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）影响中美关系发展的有利与不利因素</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    有利：两国经济互补性加强；两国间经济贸易的发展；维护世界和平的共同责任等。</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a:solidFill>
                  <a:srgbClr val="000000"/>
                </a:solidFill>
                <a:latin typeface="微软雅黑" panose="020B0503020204020204" charset="-122"/>
                <a:ea typeface="微软雅黑" panose="020B0503020204020204" charset="-122"/>
                <a:cs typeface="微软雅黑" panose="020B0503020204020204" charset="-122"/>
              </a:rPr>
              <a:t>    不利：台湾问题的制约；美国国内反华势力的破坏；霸权主义和强权政治的思想、“冷战”思维的影响等。</a:t>
            </a:r>
            <a:endParaRPr lang="zh-CN" altLang="en-US" sz="3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燕尾形 1"/>
          <p:cNvSpPr/>
          <p:nvPr/>
        </p:nvSpPr>
        <p:spPr>
          <a:xfrm>
            <a:off x="352425" y="26924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综合认识</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anim calcmode="lin" valueType="num">
                                      <p:cBhvr>
                                        <p:cTn id="1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anim calcmode="lin" valueType="num">
                                      <p:cBhvr>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2"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65250" y="665480"/>
            <a:ext cx="8466455" cy="6020435"/>
          </a:xfrm>
          <a:prstGeom prst="rect">
            <a:avLst/>
          </a:prstGeom>
        </p:spPr>
      </p:pic>
      <p:sp>
        <p:nvSpPr>
          <p:cNvPr id="9" name="燕尾形 8"/>
          <p:cNvSpPr/>
          <p:nvPr/>
        </p:nvSpPr>
        <p:spPr>
          <a:xfrm>
            <a:off x="615315" y="106680"/>
            <a:ext cx="232727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学以致用</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graphicFrame>
        <p:nvGraphicFramePr>
          <p:cNvPr id="439302" name="Object 6"/>
          <p:cNvGraphicFramePr/>
          <p:nvPr/>
        </p:nvGraphicFramePr>
        <p:xfrm>
          <a:off x="7819390" y="3303905"/>
          <a:ext cx="1854835" cy="1667510"/>
        </p:xfrm>
        <a:graphic>
          <a:graphicData uri="http://schemas.openxmlformats.org/presentationml/2006/ole">
            <mc:AlternateContent xmlns:mc="http://schemas.openxmlformats.org/markup-compatibility/2006">
              <mc:Choice xmlns:v="urn:schemas-microsoft-com:vml" Requires="v">
                <p:oleObj spid="_x0000_s3096" name="" r:id="rId2" imgW="624840" imgH="399415" progId="Word.Document.8">
                  <p:embed/>
                </p:oleObj>
              </mc:Choice>
              <mc:Fallback>
                <p:oleObj name="" r:id="rId2" imgW="624840" imgH="399415" progId="Word.Document.8">
                  <p:embed/>
                  <p:pic>
                    <p:nvPicPr>
                      <p:cNvPr id="0" name="图片 3095"/>
                      <p:cNvPicPr/>
                      <p:nvPr/>
                    </p:nvPicPr>
                    <p:blipFill>
                      <a:blip r:embed="rId3"/>
                      <a:stretch>
                        <a:fillRect/>
                      </a:stretch>
                    </p:blipFill>
                    <p:spPr>
                      <a:xfrm>
                        <a:off x="7819390" y="3303905"/>
                        <a:ext cx="1854835" cy="166751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9302"/>
                                        </p:tgtEl>
                                        <p:attrNameLst>
                                          <p:attrName>style.visibility</p:attrName>
                                        </p:attrNameLst>
                                      </p:cBhvr>
                                      <p:to>
                                        <p:strVal val="visible"/>
                                      </p:to>
                                    </p:set>
                                    <p:anim calcmode="lin" valueType="num">
                                      <p:cBhvr additive="base">
                                        <p:cTn id="7" dur="500" fill="hold"/>
                                        <p:tgtEl>
                                          <p:spTgt spid="439302"/>
                                        </p:tgtEl>
                                        <p:attrNameLst>
                                          <p:attrName>ppt_x</p:attrName>
                                        </p:attrNameLst>
                                      </p:cBhvr>
                                      <p:tavLst>
                                        <p:tav tm="0">
                                          <p:val>
                                            <p:strVal val="#ppt_x"/>
                                          </p:val>
                                        </p:tav>
                                        <p:tav tm="100000">
                                          <p:val>
                                            <p:strVal val="#ppt_x"/>
                                          </p:val>
                                        </p:tav>
                                      </p:tavLst>
                                    </p:anim>
                                    <p:anim calcmode="lin" valueType="num">
                                      <p:cBhvr additive="base">
                                        <p:cTn id="8" dur="500" fill="hold"/>
                                        <p:tgtEl>
                                          <p:spTgt spid="4393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9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5891" name="图片 165890" descr="3449">
            <a:hlinkClick r:id="rId1"/>
          </p:cNvPr>
          <p:cNvPicPr>
            <a:picLocks noChangeAspect="1"/>
          </p:cNvPicPr>
          <p:nvPr/>
        </p:nvPicPr>
        <p:blipFill>
          <a:blip r:embed="rId2"/>
          <a:stretch>
            <a:fillRect/>
          </a:stretch>
        </p:blipFill>
        <p:spPr>
          <a:xfrm>
            <a:off x="497205" y="36830"/>
            <a:ext cx="1295400" cy="885825"/>
          </a:xfrm>
          <a:prstGeom prst="rect">
            <a:avLst/>
          </a:prstGeom>
          <a:noFill/>
          <a:ln w="9525">
            <a:noFill/>
          </a:ln>
        </p:spPr>
      </p:pic>
      <p:pic>
        <p:nvPicPr>
          <p:cNvPr id="165892" name="图片 165891" descr="日本国旗 (1)"/>
          <p:cNvPicPr>
            <a:picLocks noChangeAspect="1"/>
          </p:cNvPicPr>
          <p:nvPr/>
        </p:nvPicPr>
        <p:blipFill>
          <a:blip r:embed="rId3"/>
          <a:stretch>
            <a:fillRect/>
          </a:stretch>
        </p:blipFill>
        <p:spPr>
          <a:xfrm>
            <a:off x="10668000" y="50800"/>
            <a:ext cx="1295400" cy="871538"/>
          </a:xfrm>
          <a:prstGeom prst="rect">
            <a:avLst/>
          </a:prstGeom>
          <a:noFill/>
          <a:ln w="9525">
            <a:noFill/>
          </a:ln>
        </p:spPr>
      </p:pic>
      <p:grpSp>
        <p:nvGrpSpPr>
          <p:cNvPr id="165898" name="组合 165897"/>
          <p:cNvGrpSpPr/>
          <p:nvPr/>
        </p:nvGrpSpPr>
        <p:grpSpPr>
          <a:xfrm>
            <a:off x="1487488" y="1219200"/>
            <a:ext cx="9180512" cy="5176838"/>
            <a:chOff x="-23" y="768"/>
            <a:chExt cx="5783" cy="3261"/>
          </a:xfrm>
        </p:grpSpPr>
        <p:pic>
          <p:nvPicPr>
            <p:cNvPr id="165894" name="图片 165893" descr="毛泽东会见来访的田中角荣"/>
            <p:cNvPicPr>
              <a:picLocks noChangeAspect="1"/>
            </p:cNvPicPr>
            <p:nvPr/>
          </p:nvPicPr>
          <p:blipFill>
            <a:blip r:embed="rId4"/>
            <a:stretch>
              <a:fillRect/>
            </a:stretch>
          </p:blipFill>
          <p:spPr>
            <a:xfrm>
              <a:off x="-23" y="1293"/>
              <a:ext cx="2667" cy="2736"/>
            </a:xfrm>
            <a:prstGeom prst="rect">
              <a:avLst/>
            </a:prstGeom>
            <a:noFill/>
            <a:ln w="9525">
              <a:noFill/>
            </a:ln>
          </p:spPr>
        </p:pic>
        <p:pic>
          <p:nvPicPr>
            <p:cNvPr id="165895" name="图片 165894" descr="中日邦交正常化"/>
            <p:cNvPicPr>
              <a:picLocks noChangeAspect="1"/>
            </p:cNvPicPr>
            <p:nvPr/>
          </p:nvPicPr>
          <p:blipFill>
            <a:blip r:embed="rId5"/>
            <a:stretch>
              <a:fillRect/>
            </a:stretch>
          </p:blipFill>
          <p:spPr>
            <a:xfrm>
              <a:off x="2640" y="768"/>
              <a:ext cx="3120" cy="2139"/>
            </a:xfrm>
            <a:prstGeom prst="rect">
              <a:avLst/>
            </a:prstGeom>
            <a:noFill/>
            <a:ln w="9525">
              <a:noFill/>
            </a:ln>
          </p:spPr>
        </p:pic>
        <p:sp>
          <p:nvSpPr>
            <p:cNvPr id="165896" name="文本框 165895"/>
            <p:cNvSpPr txBox="1"/>
            <p:nvPr/>
          </p:nvSpPr>
          <p:spPr>
            <a:xfrm>
              <a:off x="3024" y="3024"/>
              <a:ext cx="2506" cy="678"/>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pPr>
                <a:spcBef>
                  <a:spcPct val="50000"/>
                </a:spcBef>
              </a:pPr>
              <a:r>
                <a:rPr lang="zh-CN" altLang="en-US" sz="3200" b="1" dirty="0">
                  <a:solidFill>
                    <a:schemeClr val="accent4"/>
                  </a:solidFill>
                  <a:effectLst/>
                  <a:latin typeface="楷体" panose="02010609060101010101" charset="-122"/>
                  <a:ea typeface="楷体" panose="02010609060101010101" charset="-122"/>
                </a:rPr>
                <a:t>毛泽东会见访华的日本首相田中角荣</a:t>
              </a:r>
              <a:endParaRPr lang="zh-CN" altLang="en-US" sz="3200" b="1" dirty="0">
                <a:solidFill>
                  <a:schemeClr val="accent4"/>
                </a:solidFill>
                <a:effectLst/>
                <a:latin typeface="楷体" panose="02010609060101010101" charset="-122"/>
                <a:ea typeface="楷体" panose="02010609060101010101" charset="-122"/>
              </a:endParaRPr>
            </a:p>
          </p:txBody>
        </p:sp>
      </p:grpSp>
      <p:sp>
        <p:nvSpPr>
          <p:cNvPr id="165890" name="文本框 165889"/>
          <p:cNvSpPr txBox="1"/>
          <p:nvPr/>
        </p:nvSpPr>
        <p:spPr>
          <a:xfrm>
            <a:off x="2193290" y="152400"/>
            <a:ext cx="4953000" cy="954405"/>
          </a:xfrm>
          <a:prstGeom prst="rect">
            <a:avLst/>
          </a:prstGeom>
          <a:noFill/>
          <a:ln w="25400">
            <a:noFill/>
          </a:ln>
        </p:spPr>
        <p:txBody>
          <a:bodyPr lIns="90000" tIns="46800" rIns="90000" bIns="46800">
            <a:spAutoFit/>
          </a:bodyPr>
          <a:p>
            <a:pPr>
              <a:lnSpc>
                <a:spcPct val="140000"/>
              </a:lnSpc>
              <a:buClr>
                <a:schemeClr val="bg1"/>
              </a:buClr>
            </a:pPr>
            <a:r>
              <a:rPr lang="en-US" sz="40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a:t>
            </a:r>
            <a:r>
              <a:rPr lang="zh-CN" altLang="en-US" sz="40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中日邦交正常化</a:t>
            </a:r>
            <a:endParaRPr lang="zh-CN" altLang="en-US" sz="36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wedge">
                                      <p:cBhvr>
                                        <p:cTn id="7" dur="1000"/>
                                        <p:tgtEl>
                                          <p:spTgt spid="165898"/>
                                        </p:tgtEl>
                                      </p:cBhvr>
                                    </p:animEffect>
                                  </p:childTnLst>
                                </p:cTn>
                              </p:par>
                            </p:childTnLst>
                          </p:cTn>
                        </p:par>
                        <p:par>
                          <p:cTn id="8" fill="hold">
                            <p:stCondLst>
                              <p:cond delay="1000"/>
                            </p:stCondLst>
                            <p:childTnLst>
                              <p:par>
                                <p:cTn id="9" presetID="51" presetClass="entr" presetSubtype="0" fill="hold" nodeType="afterEffect">
                                  <p:stCondLst>
                                    <p:cond delay="0"/>
                                  </p:stCondLst>
                                  <p:iterate type="wd">
                                    <p:tmPct val="10000"/>
                                  </p:iterate>
                                  <p:childTnLst>
                                    <p:set>
                                      <p:cBhvr>
                                        <p:cTn id="10" dur="1" fill="hold">
                                          <p:stCondLst>
                                            <p:cond delay="0"/>
                                          </p:stCondLst>
                                        </p:cTn>
                                        <p:tgtEl>
                                          <p:spTgt spid="165890">
                                            <p:txEl>
                                              <p:charRg st="0" end="11"/>
                                            </p:txEl>
                                          </p:spTgt>
                                        </p:tgtEl>
                                        <p:attrNameLst>
                                          <p:attrName>style.visibility</p:attrName>
                                        </p:attrNameLst>
                                      </p:cBhvr>
                                      <p:to>
                                        <p:strVal val="visible"/>
                                      </p:to>
                                    </p:set>
                                    <p:animEffect transition="in" filter="fade">
                                      <p:cBhvr>
                                        <p:cTn id="11" dur="385" decel="100000"/>
                                        <p:tgtEl>
                                          <p:spTgt spid="165890">
                                            <p:txEl>
                                              <p:charRg st="0" end="11"/>
                                            </p:txEl>
                                          </p:spTgt>
                                        </p:tgtEl>
                                      </p:cBhvr>
                                    </p:animEffect>
                                    <p:animScale>
                                      <p:cBhvr>
                                        <p:cTn id="12" dur="385" decel="100000"/>
                                        <p:tgtEl>
                                          <p:spTgt spid="165890">
                                            <p:txEl>
                                              <p:charRg st="0" end="11"/>
                                            </p:txEl>
                                          </p:spTgt>
                                        </p:tgtEl>
                                      </p:cBhvr>
                                      <p:from x="10000" y="10000"/>
                                      <p:to x="200000" y="450000"/>
                                    </p:animScale>
                                    <p:animScale>
                                      <p:cBhvr>
                                        <p:cTn id="13" dur="615" accel="100000" fill="hold">
                                          <p:stCondLst>
                                            <p:cond delay="385"/>
                                          </p:stCondLst>
                                        </p:cTn>
                                        <p:tgtEl>
                                          <p:spTgt spid="165890">
                                            <p:txEl>
                                              <p:charRg st="0" end="11"/>
                                            </p:txEl>
                                          </p:spTgt>
                                        </p:tgtEl>
                                      </p:cBhvr>
                                      <p:from x="200000" y="450000"/>
                                      <p:to x="100000" y="100000"/>
                                    </p:animScale>
                                    <p:set>
                                      <p:cBhvr>
                                        <p:cTn id="14" dur="385" fill="hold"/>
                                        <p:tgtEl>
                                          <p:spTgt spid="165890">
                                            <p:txEl>
                                              <p:charRg st="0" end="11"/>
                                            </p:txEl>
                                          </p:spTgt>
                                        </p:tgtEl>
                                        <p:attrNameLst>
                                          <p:attrName>ppt_x</p:attrName>
                                        </p:attrNameLst>
                                      </p:cBhvr>
                                      <p:to>
                                        <p:strVal val="(0.5)"/>
                                      </p:to>
                                    </p:set>
                                    <p:anim from="(0.5)" to="(#ppt_x)" calcmode="lin" valueType="num">
                                      <p:cBhvr>
                                        <p:cTn id="15" dur="615" accel="100000" fill="hold">
                                          <p:stCondLst>
                                            <p:cond delay="385"/>
                                          </p:stCondLst>
                                        </p:cTn>
                                        <p:tgtEl>
                                          <p:spTgt spid="165890">
                                            <p:txEl>
                                              <p:charRg st="0" end="11"/>
                                            </p:txEl>
                                          </p:spTgt>
                                        </p:tgtEl>
                                        <p:attrNameLst>
                                          <p:attrName>ppt_x</p:attrName>
                                        </p:attrNameLst>
                                      </p:cBhvr>
                                    </p:anim>
                                    <p:set>
                                      <p:cBhvr>
                                        <p:cTn id="16" dur="385" fill="hold"/>
                                        <p:tgtEl>
                                          <p:spTgt spid="165890">
                                            <p:txEl>
                                              <p:charRg st="0" end="11"/>
                                            </p:txEl>
                                          </p:spTgt>
                                        </p:tgtEl>
                                        <p:attrNameLst>
                                          <p:attrName>ppt_y</p:attrName>
                                        </p:attrNameLst>
                                      </p:cBhvr>
                                      <p:to>
                                        <p:strVal val="(#ppt_y+0.4)"/>
                                      </p:to>
                                    </p:set>
                                    <p:anim from="(#ppt_y+0.4)" to="(#ppt_y)" calcmode="lin" valueType="num">
                                      <p:cBhvr>
                                        <p:cTn id="17" dur="615" accel="100000" fill="hold">
                                          <p:stCondLst>
                                            <p:cond delay="385"/>
                                          </p:stCondLst>
                                        </p:cTn>
                                        <p:tgtEl>
                                          <p:spTgt spid="165890">
                                            <p:txEl>
                                              <p:charRg st="0" end="1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文本框 164865"/>
          <p:cNvSpPr txBox="1"/>
          <p:nvPr/>
        </p:nvSpPr>
        <p:spPr>
          <a:xfrm>
            <a:off x="1905000" y="-109537"/>
            <a:ext cx="8763000" cy="5355590"/>
          </a:xfrm>
          <a:prstGeom prst="rect">
            <a:avLst/>
          </a:prstGeom>
          <a:noFill/>
          <a:ln w="25400">
            <a:noFill/>
          </a:ln>
        </p:spPr>
        <p:txBody>
          <a:bodyPr lIns="90000" tIns="46800" rIns="90000" bIns="46800">
            <a:spAutoFit/>
          </a:bodyPr>
          <a:p>
            <a:pPr>
              <a:lnSpc>
                <a:spcPct val="150000"/>
              </a:lnSpc>
              <a:buClr>
                <a:schemeClr val="bg1"/>
              </a:buClr>
            </a:pPr>
            <a:r>
              <a:rPr lang="en-US" altLang="zh-CN"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endParaRPr lang="en-US" altLang="zh-CN"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lnSpc>
                <a:spcPct val="150000"/>
              </a:lnSpc>
              <a:buClr>
                <a:schemeClr val="bg1"/>
              </a:buClr>
            </a:pPr>
            <a:r>
              <a:rPr lang="en-US" altLang="zh-CN" sz="2400" b="1" dirty="0">
                <a:effectLst>
                  <a:outerShdw blurRad="38100" dist="38100" dir="2700000">
                    <a:srgbClr val="C0C0C0"/>
                  </a:outerShdw>
                </a:effectLst>
                <a:latin typeface="Times New Roman" panose="02020603050405020304" pitchFamily="18" charset="0"/>
                <a:ea typeface="黑体" panose="02010609060101010101" pitchFamily="49" charset="-122"/>
              </a:rPr>
              <a:t>      </a:t>
            </a:r>
            <a:endParaRPr lang="en-US" altLang="zh-CN" sz="2400" b="1" dirty="0">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50000"/>
              </a:lnSpc>
              <a:buClr>
                <a:schemeClr val="bg1"/>
              </a:buClr>
            </a:pPr>
            <a:endParaRPr lang="en-US" altLang="zh-CN" sz="2400" b="1" dirty="0">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50000"/>
              </a:lnSpc>
              <a:buClr>
                <a:schemeClr val="bg1"/>
              </a:buClr>
            </a:pP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古代中日关系主流</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友好交往</a:t>
            </a:r>
            <a:endParaRPr lang="zh-CN" altLang="en-US" sz="3600" b="1" dirty="0">
              <a:solidFill>
                <a:srgbClr val="FF0000"/>
              </a:solidFill>
              <a:effectLst>
                <a:outerShdw blurRad="38100" dist="38100" dir="2700000">
                  <a:srgbClr val="C0C0C0"/>
                </a:outerShdw>
              </a:effectLst>
              <a:latin typeface="华文中宋" pitchFamily="2" charset="-122"/>
              <a:ea typeface="华文中宋" pitchFamily="2" charset="-122"/>
            </a:endParaRPr>
          </a:p>
          <a:p>
            <a:pPr>
              <a:lnSpc>
                <a:spcPct val="150000"/>
              </a:lnSpc>
            </a:pP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①</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唐朝时遣唐使来华、鉴真东渡；日本学习中国隋唐制度，进行大化革新。</a:t>
            </a:r>
            <a:endPar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50000"/>
              </a:lnSpc>
            </a:pP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②</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明朝时，民族英雄戚继光抗击倭寇。</a:t>
            </a:r>
            <a:endPar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pic>
        <p:nvPicPr>
          <p:cNvPr id="164867" name="图片 164866" descr="3449">
            <a:hlinkClick r:id="rId1"/>
          </p:cNvPr>
          <p:cNvPicPr>
            <a:picLocks noChangeAspect="1"/>
          </p:cNvPicPr>
          <p:nvPr/>
        </p:nvPicPr>
        <p:blipFill>
          <a:blip r:embed="rId2"/>
          <a:stretch>
            <a:fillRect/>
          </a:stretch>
        </p:blipFill>
        <p:spPr>
          <a:xfrm>
            <a:off x="412115" y="228600"/>
            <a:ext cx="1295400" cy="885825"/>
          </a:xfrm>
          <a:prstGeom prst="rect">
            <a:avLst/>
          </a:prstGeom>
          <a:noFill/>
          <a:ln w="9525">
            <a:noFill/>
          </a:ln>
        </p:spPr>
      </p:pic>
      <p:pic>
        <p:nvPicPr>
          <p:cNvPr id="164868" name="图片 164867" descr="日本国旗 (1)"/>
          <p:cNvPicPr>
            <a:picLocks noChangeAspect="1"/>
          </p:cNvPicPr>
          <p:nvPr/>
        </p:nvPicPr>
        <p:blipFill>
          <a:blip r:embed="rId3"/>
          <a:stretch>
            <a:fillRect/>
          </a:stretch>
        </p:blipFill>
        <p:spPr>
          <a:xfrm>
            <a:off x="10668000" y="228600"/>
            <a:ext cx="1295400" cy="871538"/>
          </a:xfrm>
          <a:prstGeom prst="rect">
            <a:avLst/>
          </a:prstGeom>
          <a:noFill/>
          <a:ln w="9525">
            <a:noFill/>
          </a:ln>
        </p:spPr>
      </p:pic>
      <p:sp>
        <p:nvSpPr>
          <p:cNvPr id="164869" name="矩形 164868"/>
          <p:cNvSpPr/>
          <p:nvPr/>
        </p:nvSpPr>
        <p:spPr>
          <a:xfrm>
            <a:off x="4114800" y="228600"/>
            <a:ext cx="3886200" cy="1371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rPr>
              <a:t>中日关系回顾</a:t>
            </a:r>
            <a:endPar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4866">
                                            <p:txEl>
                                              <p:charRg st="18" end="41"/>
                                            </p:txEl>
                                          </p:spTgt>
                                        </p:tgtEl>
                                        <p:attrNameLst>
                                          <p:attrName>style.visibility</p:attrName>
                                        </p:attrNameLst>
                                      </p:cBhvr>
                                      <p:to>
                                        <p:strVal val="visible"/>
                                      </p:to>
                                    </p:set>
                                    <p:anim calcmode="lin" valueType="num">
                                      <p:cBhvr additive="base">
                                        <p:cTn id="7" dur="500" fill="hold"/>
                                        <p:tgtEl>
                                          <p:spTgt spid="164866">
                                            <p:txEl>
                                              <p:charRg st="18" end="4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6">
                                            <p:txEl>
                                              <p:charRg st="18" end="4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866">
                                            <p:txEl>
                                              <p:charRg st="41" end="79"/>
                                            </p:txEl>
                                          </p:spTgt>
                                        </p:tgtEl>
                                        <p:attrNameLst>
                                          <p:attrName>style.visibility</p:attrName>
                                        </p:attrNameLst>
                                      </p:cBhvr>
                                      <p:to>
                                        <p:strVal val="visible"/>
                                      </p:to>
                                    </p:set>
                                    <p:anim calcmode="lin" valueType="num">
                                      <p:cBhvr additive="base">
                                        <p:cTn id="13" dur="500" fill="hold"/>
                                        <p:tgtEl>
                                          <p:spTgt spid="164866">
                                            <p:txEl>
                                              <p:charRg st="41" end="7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6">
                                            <p:txEl>
                                              <p:charRg st="41" end="7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4866">
                                            <p:txEl>
                                              <p:charRg st="79" end="101"/>
                                            </p:txEl>
                                          </p:spTgt>
                                        </p:tgtEl>
                                        <p:attrNameLst>
                                          <p:attrName>style.visibility</p:attrName>
                                        </p:attrNameLst>
                                      </p:cBhvr>
                                      <p:to>
                                        <p:strVal val="visible"/>
                                      </p:to>
                                    </p:set>
                                    <p:anim calcmode="lin" valueType="num">
                                      <p:cBhvr additive="base">
                                        <p:cTn id="19" dur="500" fill="hold"/>
                                        <p:tgtEl>
                                          <p:spTgt spid="164866">
                                            <p:txEl>
                                              <p:charRg st="79" end="10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6">
                                            <p:txEl>
                                              <p:charRg st="79" end="10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93750" y="646430"/>
            <a:ext cx="10786110" cy="5132070"/>
          </a:xfrm>
          <a:prstGeom prst="rect">
            <a:avLst/>
          </a:prstGeom>
          <a:noFill/>
        </p:spPr>
        <p:txBody>
          <a:bodyPr wrap="square" rtlCol="0">
            <a:spAutoFit/>
          </a:bodyPr>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2．徐中约在《中国近代史》里写道：推行这一政策不仅有意识形态的共性，也有实际的考虑：新生的人民共和国需要依靠苏联的援助和保护，以防止像布尔什维克革命后发生在西伯利亚的那种西方列强的干预。“这一政策”是指(　　)</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A．独立自主和平外交政策       B．“一边倒”</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C．</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sym typeface="+mn-ea"/>
              </a:rPr>
              <a:t>“打扫干净屋子再请客”</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D．</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sym typeface="+mn-ea"/>
              </a:rPr>
              <a:t>“另起炉灶”</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7195820" y="4402455"/>
            <a:ext cx="808355"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文本框 166913"/>
          <p:cNvSpPr txBox="1"/>
          <p:nvPr/>
        </p:nvSpPr>
        <p:spPr>
          <a:xfrm>
            <a:off x="745490" y="1501140"/>
            <a:ext cx="11217910" cy="4742815"/>
          </a:xfrm>
          <a:prstGeom prst="rect">
            <a:avLst/>
          </a:prstGeom>
          <a:noFill/>
          <a:ln w="25400">
            <a:noFill/>
          </a:ln>
        </p:spPr>
        <p:txBody>
          <a:bodyPr wrap="square" lIns="90000" tIns="46800" rIns="90000" bIns="46800">
            <a:spAutoFit/>
          </a:bodyPr>
          <a:p>
            <a:pPr>
              <a:lnSpc>
                <a:spcPct val="120000"/>
              </a:lnSpc>
              <a:buClr>
                <a:schemeClr val="bg1"/>
              </a:buClr>
            </a:pP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近代日本侵华</a:t>
            </a:r>
            <a:endParaRPr lang="zh-CN" altLang="en-US" sz="3600" b="1" dirty="0">
              <a:solidFill>
                <a:srgbClr val="FF0000"/>
              </a:solidFill>
              <a:effectLst>
                <a:outerShdw blurRad="38100" dist="38100" dir="2700000">
                  <a:srgbClr val="C0C0C0"/>
                </a:outerShdw>
              </a:effectLst>
              <a:latin typeface="华文中宋" pitchFamily="2" charset="-122"/>
              <a:ea typeface="华文中宋" pitchFamily="2" charset="-122"/>
            </a:endParaRPr>
          </a:p>
          <a:p>
            <a:pPr>
              <a:lnSpc>
                <a:spcPct val="120000"/>
              </a:lnSpc>
            </a:pP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①1894-1895</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，甲午中日战争，签订</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马关条约</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endPar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②1900-1901</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，参与八国联军侵华</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签订</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辛丑条约</a:t>
            </a:r>
            <a:r>
              <a:rPr lang="en-US" altLang="zh-CN" sz="3600" b="1">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endParaRPr lang="en-US" altLang="zh-CN" sz="3600" b="1">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③1931-1945</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，发动九一八事变、华北事变、七七事变、八一三事变等，相继占领中国东北、华北、华中、华南大片领土。</a:t>
            </a:r>
            <a:endPar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④1945</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年</a:t>
            </a:r>
            <a:r>
              <a:rPr lang="en-US" altLang="zh-CN"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8</a:t>
            </a:r>
            <a:r>
              <a:rPr lang="zh-CN" altLang="en-US" sz="36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月，日本无条件投降。</a:t>
            </a:r>
            <a:endParaRPr lang="zh-CN" altLang="en-US" sz="36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sp>
        <p:nvSpPr>
          <p:cNvPr id="166917" name="矩形 166916"/>
          <p:cNvSpPr/>
          <p:nvPr/>
        </p:nvSpPr>
        <p:spPr>
          <a:xfrm>
            <a:off x="4114800" y="228600"/>
            <a:ext cx="3886200" cy="1371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rPr>
              <a:t>中日关系回顾</a:t>
            </a:r>
            <a:endPar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endParaRPr>
          </a:p>
        </p:txBody>
      </p:sp>
      <p:pic>
        <p:nvPicPr>
          <p:cNvPr id="164867" name="图片 164866" descr="3449">
            <a:hlinkClick r:id="rId1"/>
          </p:cNvPr>
          <p:cNvPicPr>
            <a:picLocks noChangeAspect="1"/>
          </p:cNvPicPr>
          <p:nvPr/>
        </p:nvPicPr>
        <p:blipFill>
          <a:blip r:embed="rId2"/>
          <a:stretch>
            <a:fillRect/>
          </a:stretch>
        </p:blipFill>
        <p:spPr>
          <a:xfrm>
            <a:off x="412115" y="228600"/>
            <a:ext cx="1295400" cy="885825"/>
          </a:xfrm>
          <a:prstGeom prst="rect">
            <a:avLst/>
          </a:prstGeom>
          <a:noFill/>
          <a:ln w="9525">
            <a:noFill/>
          </a:ln>
        </p:spPr>
      </p:pic>
      <p:pic>
        <p:nvPicPr>
          <p:cNvPr id="164868" name="图片 164867" descr="日本国旗 (1)"/>
          <p:cNvPicPr>
            <a:picLocks noChangeAspect="1"/>
          </p:cNvPicPr>
          <p:nvPr/>
        </p:nvPicPr>
        <p:blipFill>
          <a:blip r:embed="rId3"/>
          <a:stretch>
            <a:fillRect/>
          </a:stretch>
        </p:blipFill>
        <p:spPr>
          <a:xfrm>
            <a:off x="10668000" y="228600"/>
            <a:ext cx="1295400" cy="871538"/>
          </a:xfrm>
          <a:prstGeom prst="rect">
            <a:avLst/>
          </a:prstGeom>
          <a:noFill/>
          <a:ln w="9525">
            <a:no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6914">
                                            <p:txEl>
                                              <p:charRg st="0" end="10"/>
                                            </p:txEl>
                                          </p:spTgt>
                                        </p:tgtEl>
                                        <p:attrNameLst>
                                          <p:attrName>style.visibility</p:attrName>
                                        </p:attrNameLst>
                                      </p:cBhvr>
                                      <p:to>
                                        <p:strVal val="visible"/>
                                      </p:to>
                                    </p:set>
                                    <p:anim calcmode="lin" valueType="num">
                                      <p:cBhvr additive="base">
                                        <p:cTn id="7" dur="500" fill="hold"/>
                                        <p:tgtEl>
                                          <p:spTgt spid="166914">
                                            <p:txEl>
                                              <p:charRg st="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6914">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6914">
                                            <p:txEl>
                                              <p:charRg st="10" end="44"/>
                                            </p:txEl>
                                          </p:spTgt>
                                        </p:tgtEl>
                                        <p:attrNameLst>
                                          <p:attrName>style.visibility</p:attrName>
                                        </p:attrNameLst>
                                      </p:cBhvr>
                                      <p:to>
                                        <p:strVal val="visible"/>
                                      </p:to>
                                    </p:set>
                                    <p:anim calcmode="lin" valueType="num">
                                      <p:cBhvr additive="base">
                                        <p:cTn id="13" dur="500" fill="hold"/>
                                        <p:tgtEl>
                                          <p:spTgt spid="166914">
                                            <p:txEl>
                                              <p:charRg st="10" end="4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6914">
                                            <p:txEl>
                                              <p:charRg st="10" end="4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6914">
                                            <p:txEl>
                                              <p:charRg st="44" end="79"/>
                                            </p:txEl>
                                          </p:spTgt>
                                        </p:tgtEl>
                                        <p:attrNameLst>
                                          <p:attrName>style.visibility</p:attrName>
                                        </p:attrNameLst>
                                      </p:cBhvr>
                                      <p:to>
                                        <p:strVal val="visible"/>
                                      </p:to>
                                    </p:set>
                                    <p:anim calcmode="lin" valueType="num">
                                      <p:cBhvr additive="base">
                                        <p:cTn id="19" dur="500" fill="hold"/>
                                        <p:tgtEl>
                                          <p:spTgt spid="166914">
                                            <p:txEl>
                                              <p:charRg st="44" end="79"/>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6914">
                                            <p:txEl>
                                              <p:charRg st="44" end="7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6914">
                                            <p:txEl>
                                              <p:charRg st="79" end="143"/>
                                            </p:txEl>
                                          </p:spTgt>
                                        </p:tgtEl>
                                        <p:attrNameLst>
                                          <p:attrName>style.visibility</p:attrName>
                                        </p:attrNameLst>
                                      </p:cBhvr>
                                      <p:to>
                                        <p:strVal val="visible"/>
                                      </p:to>
                                    </p:set>
                                    <p:anim calcmode="lin" valueType="num">
                                      <p:cBhvr additive="base">
                                        <p:cTn id="25" dur="500" fill="hold"/>
                                        <p:tgtEl>
                                          <p:spTgt spid="166914">
                                            <p:txEl>
                                              <p:charRg st="79" end="14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6914">
                                            <p:txEl>
                                              <p:charRg st="79" end="14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6914">
                                            <p:txEl>
                                              <p:charRg st="143" end="165"/>
                                            </p:txEl>
                                          </p:spTgt>
                                        </p:tgtEl>
                                        <p:attrNameLst>
                                          <p:attrName>style.visibility</p:attrName>
                                        </p:attrNameLst>
                                      </p:cBhvr>
                                      <p:to>
                                        <p:strVal val="visible"/>
                                      </p:to>
                                    </p:set>
                                    <p:anim calcmode="lin" valueType="num">
                                      <p:cBhvr additive="base">
                                        <p:cTn id="31" dur="500" fill="hold"/>
                                        <p:tgtEl>
                                          <p:spTgt spid="166914">
                                            <p:txEl>
                                              <p:charRg st="143" end="16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6914">
                                            <p:txEl>
                                              <p:charRg st="143" end="16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文本框 167937"/>
          <p:cNvSpPr txBox="1"/>
          <p:nvPr/>
        </p:nvSpPr>
        <p:spPr>
          <a:xfrm>
            <a:off x="1056640" y="1371600"/>
            <a:ext cx="10488295" cy="4226560"/>
          </a:xfrm>
          <a:prstGeom prst="rect">
            <a:avLst/>
          </a:prstGeom>
          <a:noFill/>
          <a:ln w="25400">
            <a:noFill/>
          </a:ln>
        </p:spPr>
        <p:txBody>
          <a:bodyPr wrap="square" lIns="90000" tIns="46800" rIns="90000" bIns="46800">
            <a:spAutoFit/>
          </a:bodyPr>
          <a:p>
            <a:pPr>
              <a:lnSpc>
                <a:spcPct val="120000"/>
              </a:lnSpc>
              <a:buClr>
                <a:schemeClr val="bg1"/>
              </a:buClr>
            </a:pP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3. </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现代中日关系</a:t>
            </a:r>
            <a:endParaRPr lang="zh-CN" altLang="en-US" sz="3600" b="1" dirty="0">
              <a:solidFill>
                <a:srgbClr val="FF0000"/>
              </a:solidFill>
              <a:effectLst>
                <a:outerShdw blurRad="38100" dist="38100" dir="2700000">
                  <a:srgbClr val="C0C0C0"/>
                </a:outerShdw>
              </a:effectLst>
              <a:latin typeface="华文中宋" pitchFamily="2" charset="-122"/>
              <a:ea typeface="华文中宋" pitchFamily="2" charset="-122"/>
            </a:endParaRPr>
          </a:p>
          <a:p>
            <a:pPr>
              <a:lnSpc>
                <a:spcPct val="120000"/>
              </a:lnSpc>
            </a:pP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①23</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年冷战对立（ </a:t>
            </a:r>
            <a:r>
              <a:rPr lang="en-US" altLang="zh-CN"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1949-1972</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追随美国</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敌视新中国。</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②40</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年和平友好交往（</a:t>
            </a:r>
            <a:r>
              <a:rPr lang="en-US" altLang="zh-CN"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1971</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至今）</a:t>
            </a:r>
            <a:endPar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——1972</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年，田中角荣访华，中日邦交正常化</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——20</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世纪</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90</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年代，中日关系一波三折</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20000"/>
              </a:lnSpc>
            </a:pPr>
            <a:r>
              <a:rPr lang="zh-CN" altLang="en-US" sz="3200" b="1" dirty="0">
                <a:solidFill>
                  <a:srgbClr val="0000CC"/>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zh-CN" altLang="en-US" sz="28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rPr>
              <a:t>“日本首相参拜靖国神社事件”“修改教科书事件”“钓鱼岛事件”等影响着中日关系的顺利发展。</a:t>
            </a:r>
            <a:endParaRPr lang="zh-CN" altLang="en-US" sz="28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endParaRPr>
          </a:p>
        </p:txBody>
      </p:sp>
      <p:pic>
        <p:nvPicPr>
          <p:cNvPr id="167939" name="图片 167938" descr="3449">
            <a:hlinkClick r:id="rId1"/>
          </p:cNvPr>
          <p:cNvPicPr>
            <a:picLocks noChangeAspect="1"/>
          </p:cNvPicPr>
          <p:nvPr/>
        </p:nvPicPr>
        <p:blipFill>
          <a:blip r:embed="rId2"/>
          <a:stretch>
            <a:fillRect/>
          </a:stretch>
        </p:blipFill>
        <p:spPr>
          <a:xfrm>
            <a:off x="1600200" y="19050"/>
            <a:ext cx="1295400" cy="885825"/>
          </a:xfrm>
          <a:prstGeom prst="rect">
            <a:avLst/>
          </a:prstGeom>
          <a:noFill/>
          <a:ln w="9525">
            <a:noFill/>
          </a:ln>
        </p:spPr>
      </p:pic>
      <p:pic>
        <p:nvPicPr>
          <p:cNvPr id="167940" name="图片 167939" descr="日本国旗 (1)"/>
          <p:cNvPicPr>
            <a:picLocks noChangeAspect="1"/>
          </p:cNvPicPr>
          <p:nvPr/>
        </p:nvPicPr>
        <p:blipFill>
          <a:blip r:embed="rId3"/>
          <a:stretch>
            <a:fillRect/>
          </a:stretch>
        </p:blipFill>
        <p:spPr>
          <a:xfrm>
            <a:off x="9220200" y="0"/>
            <a:ext cx="1295400" cy="871538"/>
          </a:xfrm>
          <a:prstGeom prst="rect">
            <a:avLst/>
          </a:prstGeom>
          <a:noFill/>
          <a:ln w="9525">
            <a:noFill/>
          </a:ln>
        </p:spPr>
      </p:pic>
      <p:sp>
        <p:nvSpPr>
          <p:cNvPr id="167941" name="矩形 167940"/>
          <p:cNvSpPr/>
          <p:nvPr/>
        </p:nvSpPr>
        <p:spPr>
          <a:xfrm>
            <a:off x="4114800" y="0"/>
            <a:ext cx="3886200" cy="1371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rPr>
              <a:t>中日关系回顾</a:t>
            </a:r>
            <a:endParaRPr lang="zh-CN" altLang="en-US" sz="3600" b="1">
              <a:ln w="9525" cap="flat" cmpd="sng">
                <a:solidFill>
                  <a:srgbClr val="0000CC"/>
                </a:solidFill>
                <a:prstDash val="solid"/>
                <a:headEnd type="none" w="med" len="med"/>
                <a:tailEnd type="none" w="med" len="med"/>
              </a:ln>
              <a:solidFill>
                <a:srgbClr val="0000CC"/>
              </a:solidFill>
              <a:latin typeface="黑体" panose="02010609060101010101" pitchFamily="49" charset="-122"/>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7938">
                                            <p:txEl>
                                              <p:charRg st="0" end="10"/>
                                            </p:txEl>
                                          </p:spTgt>
                                        </p:tgtEl>
                                        <p:attrNameLst>
                                          <p:attrName>style.visibility</p:attrName>
                                        </p:attrNameLst>
                                      </p:cBhvr>
                                      <p:to>
                                        <p:strVal val="visible"/>
                                      </p:to>
                                    </p:set>
                                    <p:anim calcmode="lin" valueType="num">
                                      <p:cBhvr additive="base">
                                        <p:cTn id="7" dur="500" fill="hold"/>
                                        <p:tgtEl>
                                          <p:spTgt spid="167938">
                                            <p:txEl>
                                              <p:charRg st="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8">
                                            <p:txEl>
                                              <p:charRg st="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38">
                                            <p:txEl>
                                              <p:charRg st="10" end="52"/>
                                            </p:txEl>
                                          </p:spTgt>
                                        </p:tgtEl>
                                        <p:attrNameLst>
                                          <p:attrName>style.visibility</p:attrName>
                                        </p:attrNameLst>
                                      </p:cBhvr>
                                      <p:to>
                                        <p:strVal val="visible"/>
                                      </p:to>
                                    </p:set>
                                    <p:anim calcmode="lin" valueType="num">
                                      <p:cBhvr additive="base">
                                        <p:cTn id="13" dur="500" fill="hold"/>
                                        <p:tgtEl>
                                          <p:spTgt spid="167938">
                                            <p:txEl>
                                              <p:charRg st="10" end="5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8">
                                            <p:txEl>
                                              <p:charRg st="10" end="5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938">
                                            <p:txEl>
                                              <p:charRg st="52" end="80"/>
                                            </p:txEl>
                                          </p:spTgt>
                                        </p:tgtEl>
                                        <p:attrNameLst>
                                          <p:attrName>style.visibility</p:attrName>
                                        </p:attrNameLst>
                                      </p:cBhvr>
                                      <p:to>
                                        <p:strVal val="visible"/>
                                      </p:to>
                                    </p:set>
                                    <p:anim calcmode="lin" valueType="num">
                                      <p:cBhvr additive="base">
                                        <p:cTn id="19" dur="500" fill="hold"/>
                                        <p:tgtEl>
                                          <p:spTgt spid="167938">
                                            <p:txEl>
                                              <p:charRg st="52" end="8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8">
                                            <p:txEl>
                                              <p:charRg st="52" end="8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7938">
                                            <p:txEl>
                                              <p:charRg st="80" end="103"/>
                                            </p:txEl>
                                          </p:spTgt>
                                        </p:tgtEl>
                                        <p:attrNameLst>
                                          <p:attrName>style.visibility</p:attrName>
                                        </p:attrNameLst>
                                      </p:cBhvr>
                                      <p:to>
                                        <p:strVal val="visible"/>
                                      </p:to>
                                    </p:set>
                                    <p:anim calcmode="lin" valueType="num">
                                      <p:cBhvr additive="base">
                                        <p:cTn id="25" dur="500" fill="hold"/>
                                        <p:tgtEl>
                                          <p:spTgt spid="167938">
                                            <p:txEl>
                                              <p:charRg st="80" end="10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7938">
                                            <p:txEl>
                                              <p:charRg st="80" end="10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7938">
                                            <p:txEl>
                                              <p:charRg st="103" end="123"/>
                                            </p:txEl>
                                          </p:spTgt>
                                        </p:tgtEl>
                                        <p:attrNameLst>
                                          <p:attrName>style.visibility</p:attrName>
                                        </p:attrNameLst>
                                      </p:cBhvr>
                                      <p:to>
                                        <p:strVal val="visible"/>
                                      </p:to>
                                    </p:set>
                                    <p:anim calcmode="lin" valueType="num">
                                      <p:cBhvr additive="base">
                                        <p:cTn id="31" dur="500" fill="hold"/>
                                        <p:tgtEl>
                                          <p:spTgt spid="167938">
                                            <p:txEl>
                                              <p:charRg st="103" end="12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7938">
                                            <p:txEl>
                                              <p:charRg st="103" end="12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7938">
                                            <p:txEl>
                                              <p:charRg st="123" end="176"/>
                                            </p:txEl>
                                          </p:spTgt>
                                        </p:tgtEl>
                                        <p:attrNameLst>
                                          <p:attrName>style.visibility</p:attrName>
                                        </p:attrNameLst>
                                      </p:cBhvr>
                                      <p:to>
                                        <p:strVal val="visible"/>
                                      </p:to>
                                    </p:set>
                                    <p:anim calcmode="lin" valueType="num">
                                      <p:cBhvr additive="base">
                                        <p:cTn id="37" dur="500" fill="hold"/>
                                        <p:tgtEl>
                                          <p:spTgt spid="167938">
                                            <p:txEl>
                                              <p:charRg st="123" end="17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7938">
                                            <p:txEl>
                                              <p:charRg st="123" end="17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文本框 162817"/>
          <p:cNvSpPr txBox="1"/>
          <p:nvPr/>
        </p:nvSpPr>
        <p:spPr>
          <a:xfrm>
            <a:off x="548005" y="226060"/>
            <a:ext cx="10955020" cy="5989320"/>
          </a:xfrm>
          <a:prstGeom prst="rect">
            <a:avLst/>
          </a:prstGeom>
          <a:noFill/>
          <a:ln w="25400">
            <a:noFill/>
          </a:ln>
        </p:spPr>
        <p:txBody>
          <a:bodyPr wrap="square" lIns="90000" tIns="46800" rIns="90000" bIns="46800">
            <a:spAutoFit/>
            <a:scene3d>
              <a:camera prst="orthographicFront"/>
              <a:lightRig rig="threePt" dir="t"/>
            </a:scene3d>
          </a:bodyPr>
          <a:p>
            <a:pPr>
              <a:lnSpc>
                <a:spcPct val="140000"/>
              </a:lnSpc>
              <a:buClr>
                <a:schemeClr val="bg1"/>
              </a:buClr>
            </a:pPr>
            <a:r>
              <a:rPr lang="en-US" sz="36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sz="3600" b="1" dirty="0">
                <a:solidFill>
                  <a:srgbClr val="1A24E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en-US" altLang="zh-CN" sz="3600" b="1" dirty="0">
                <a:solidFill>
                  <a:srgbClr val="1A24E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3600" b="1" dirty="0">
                <a:solidFill>
                  <a:srgbClr val="1A24E6"/>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中日邦交正常化</a:t>
            </a:r>
            <a:endParaRPr lang="zh-CN" altLang="en-US" sz="3600" b="1" dirty="0">
              <a:solidFill>
                <a:srgbClr val="1A24E6"/>
              </a:solidFill>
              <a:effectLst>
                <a:outerShdw blurRad="38100" dist="19050" dir="2700000" algn="tl" rotWithShape="0">
                  <a:schemeClr val="dk1">
                    <a:alpha val="40000"/>
                  </a:schemeClr>
                </a:outerShdw>
              </a:effectLst>
              <a:latin typeface="华文中宋" pitchFamily="2" charset="-122"/>
              <a:ea typeface="华文中宋" pitchFamily="2" charset="-122"/>
            </a:endParaRPr>
          </a:p>
          <a:p>
            <a:pPr>
              <a:lnSpc>
                <a:spcPct val="140000"/>
              </a:lnSpc>
              <a:buClr>
                <a:schemeClr val="bg1"/>
              </a:buClr>
            </a:pPr>
            <a:r>
              <a:rPr lang="zh-CN"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1. </a:t>
            </a:r>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原因</a:t>
            </a:r>
            <a:endPar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endParaRPr>
          </a:p>
          <a:p>
            <a:r>
              <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en-US" altLang="zh-CN"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①</a:t>
            </a: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中美关系缓和的直接推动。 </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②</a:t>
            </a: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日本谋求政治经济竞争的有利地位。   </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③</a:t>
            </a: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日本对华友好政党、社团和人士的推动。</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zh-CN" alt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 </a:t>
            </a:r>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过程</a:t>
            </a:r>
            <a:endPar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endParaRPr>
          </a:p>
          <a:p>
            <a:r>
              <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①1972年9月,田中角荣访华,签署《中日联合声明》。 </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②日本断绝与台湾当局的 “外交关系”。</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③1973年初，中日互设大使馆，签订协定。</a:t>
            </a:r>
            <a:endPar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endParaRPr>
          </a:p>
          <a:p>
            <a:r>
              <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en-US" altLang="zh-CN"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3. </a:t>
            </a:r>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意义</a:t>
            </a:r>
            <a:endPar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endParaRPr>
          </a:p>
          <a:p>
            <a:pPr algn="l">
              <a:buNone/>
            </a:pPr>
            <a:r>
              <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rPr>
              <a:t>          </a:t>
            </a: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结束两国敌对历史，促进亚洲及世界的和平与发展。</a:t>
            </a:r>
            <a:endParaRPr lang="zh-CN" altLang="en-US" sz="3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pic>
        <p:nvPicPr>
          <p:cNvPr id="162831" name="图片 162830" descr="3449">
            <a:hlinkClick r:id="rId1"/>
          </p:cNvPr>
          <p:cNvPicPr>
            <a:picLocks noChangeAspect="1"/>
          </p:cNvPicPr>
          <p:nvPr/>
        </p:nvPicPr>
        <p:blipFill>
          <a:blip r:embed="rId2"/>
          <a:stretch>
            <a:fillRect/>
          </a:stretch>
        </p:blipFill>
        <p:spPr>
          <a:xfrm>
            <a:off x="44450" y="103505"/>
            <a:ext cx="1295400" cy="885825"/>
          </a:xfrm>
          <a:prstGeom prst="rect">
            <a:avLst/>
          </a:prstGeom>
          <a:noFill/>
          <a:ln w="9525">
            <a:noFill/>
          </a:ln>
        </p:spPr>
      </p:pic>
      <p:pic>
        <p:nvPicPr>
          <p:cNvPr id="162833" name="图片 162832" descr="日本国旗 (1)"/>
          <p:cNvPicPr>
            <a:picLocks noChangeAspect="1"/>
          </p:cNvPicPr>
          <p:nvPr/>
        </p:nvPicPr>
        <p:blipFill>
          <a:blip r:embed="rId3"/>
          <a:stretch>
            <a:fillRect/>
          </a:stretch>
        </p:blipFill>
        <p:spPr>
          <a:xfrm>
            <a:off x="10803890" y="226060"/>
            <a:ext cx="1295400" cy="871538"/>
          </a:xfrm>
          <a:prstGeom prst="rect">
            <a:avLst/>
          </a:prstGeom>
          <a:noFill/>
          <a:ln w="9525">
            <a:no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iterate type="wd">
                                    <p:tmPct val="10000"/>
                                  </p:iterate>
                                  <p:childTnLst>
                                    <p:set>
                                      <p:cBhvr>
                                        <p:cTn id="6" dur="1" fill="hold">
                                          <p:stCondLst>
                                            <p:cond delay="0"/>
                                          </p:stCondLst>
                                        </p:cTn>
                                        <p:tgtEl>
                                          <p:spTgt spid="162818">
                                            <p:txEl>
                                              <p:charRg st="33" end="52"/>
                                            </p:txEl>
                                          </p:spTgt>
                                        </p:tgtEl>
                                        <p:attrNameLst>
                                          <p:attrName>style.visibility</p:attrName>
                                        </p:attrNameLst>
                                      </p:cBhvr>
                                      <p:to>
                                        <p:strVal val="visible"/>
                                      </p:to>
                                    </p:set>
                                    <p:animEffect transition="in" filter="fade">
                                      <p:cBhvr>
                                        <p:cTn id="7" dur="192" decel="100000"/>
                                        <p:tgtEl>
                                          <p:spTgt spid="162818">
                                            <p:txEl>
                                              <p:charRg st="33" end="52"/>
                                            </p:txEl>
                                          </p:spTgt>
                                        </p:tgtEl>
                                      </p:cBhvr>
                                    </p:animEffect>
                                    <p:animScale>
                                      <p:cBhvr>
                                        <p:cTn id="8" dur="192" decel="100000"/>
                                        <p:tgtEl>
                                          <p:spTgt spid="162818">
                                            <p:txEl>
                                              <p:charRg st="33" end="52"/>
                                            </p:txEl>
                                          </p:spTgt>
                                        </p:tgtEl>
                                      </p:cBhvr>
                                      <p:from x="10000" y="10000"/>
                                      <p:to x="200000" y="450000"/>
                                    </p:animScale>
                                    <p:animScale>
                                      <p:cBhvr>
                                        <p:cTn id="9" dur="308" accel="100000" fill="hold">
                                          <p:stCondLst>
                                            <p:cond delay="192"/>
                                          </p:stCondLst>
                                        </p:cTn>
                                        <p:tgtEl>
                                          <p:spTgt spid="162818">
                                            <p:txEl>
                                              <p:charRg st="33" end="52"/>
                                            </p:txEl>
                                          </p:spTgt>
                                        </p:tgtEl>
                                      </p:cBhvr>
                                      <p:from x="200000" y="450000"/>
                                      <p:to x="100000" y="100000"/>
                                    </p:animScale>
                                    <p:set>
                                      <p:cBhvr>
                                        <p:cTn id="10" dur="192" fill="hold"/>
                                        <p:tgtEl>
                                          <p:spTgt spid="162818">
                                            <p:txEl>
                                              <p:charRg st="33" end="52"/>
                                            </p:txEl>
                                          </p:spTgt>
                                        </p:tgtEl>
                                        <p:attrNameLst>
                                          <p:attrName>ppt_x</p:attrName>
                                        </p:attrNameLst>
                                      </p:cBhvr>
                                      <p:to>
                                        <p:strVal val="(0.5)"/>
                                      </p:to>
                                    </p:set>
                                    <p:anim from="(0.5)" to="(#ppt_x)" calcmode="lin" valueType="num">
                                      <p:cBhvr>
                                        <p:cTn id="11" dur="308" accel="100000" fill="hold">
                                          <p:stCondLst>
                                            <p:cond delay="192"/>
                                          </p:stCondLst>
                                        </p:cTn>
                                        <p:tgtEl>
                                          <p:spTgt spid="162818">
                                            <p:txEl>
                                              <p:charRg st="33" end="52"/>
                                            </p:txEl>
                                          </p:spTgt>
                                        </p:tgtEl>
                                        <p:attrNameLst>
                                          <p:attrName>ppt_x</p:attrName>
                                        </p:attrNameLst>
                                      </p:cBhvr>
                                    </p:anim>
                                    <p:set>
                                      <p:cBhvr>
                                        <p:cTn id="12" dur="192" fill="hold"/>
                                        <p:tgtEl>
                                          <p:spTgt spid="162818">
                                            <p:txEl>
                                              <p:charRg st="33" end="52"/>
                                            </p:txEl>
                                          </p:spTgt>
                                        </p:tgtEl>
                                        <p:attrNameLst>
                                          <p:attrName>ppt_y</p:attrName>
                                        </p:attrNameLst>
                                      </p:cBhvr>
                                      <p:to>
                                        <p:strVal val="(#ppt_y+0.4)"/>
                                      </p:to>
                                    </p:set>
                                    <p:anim from="(#ppt_y+0.4)" to="(#ppt_y)" calcmode="lin" valueType="num">
                                      <p:cBhvr>
                                        <p:cTn id="13" dur="308" accel="100000" fill="hold">
                                          <p:stCondLst>
                                            <p:cond delay="192"/>
                                          </p:stCondLst>
                                        </p:cTn>
                                        <p:tgtEl>
                                          <p:spTgt spid="162818">
                                            <p:txEl>
                                              <p:charRg st="33" end="52"/>
                                            </p:txEl>
                                          </p:spTgt>
                                        </p:tgtEl>
                                        <p:attrNameLst>
                                          <p:attrName>ppt_y</p:attrName>
                                        </p:attrNameLst>
                                      </p:cBhvr>
                                    </p:anim>
                                  </p:childTnLst>
                                </p:cTn>
                              </p:par>
                            </p:childTnLst>
                          </p:cTn>
                        </p:par>
                      </p:childTnLst>
                    </p:cTn>
                  </p:par>
                  <p:par>
                    <p:cTn id="14" fill="hold">
                      <p:stCondLst>
                        <p:cond delay="indefinite"/>
                      </p:stCondLst>
                      <p:childTnLst>
                        <p:par>
                          <p:cTn id="15" fill="hold">
                            <p:stCondLst>
                              <p:cond delay="500"/>
                            </p:stCondLst>
                            <p:childTnLst>
                              <p:par>
                                <p:cTn id="16" presetID="51" presetClass="entr" presetSubtype="0" fill="hold" nodeType="clickPar">
                                  <p:stCondLst>
                                    <p:cond delay="0"/>
                                  </p:stCondLst>
                                  <p:iterate type="wd">
                                    <p:tmPct val="10000"/>
                                  </p:iterate>
                                  <p:childTnLst>
                                    <p:set>
                                      <p:cBhvr>
                                        <p:cTn id="17" dur="1" fill="hold">
                                          <p:stCondLst>
                                            <p:cond delay="0"/>
                                          </p:stCondLst>
                                        </p:cTn>
                                        <p:tgtEl>
                                          <p:spTgt spid="162818">
                                            <p:txEl>
                                              <p:charRg st="52" end="77"/>
                                            </p:txEl>
                                          </p:spTgt>
                                        </p:tgtEl>
                                        <p:attrNameLst>
                                          <p:attrName>style.visibility</p:attrName>
                                        </p:attrNameLst>
                                      </p:cBhvr>
                                      <p:to>
                                        <p:strVal val="visible"/>
                                      </p:to>
                                    </p:set>
                                    <p:animEffect transition="in" filter="fade">
                                      <p:cBhvr>
                                        <p:cTn id="18" dur="192" decel="100000"/>
                                        <p:tgtEl>
                                          <p:spTgt spid="162818">
                                            <p:txEl>
                                              <p:charRg st="52" end="77"/>
                                            </p:txEl>
                                          </p:spTgt>
                                        </p:tgtEl>
                                      </p:cBhvr>
                                    </p:animEffect>
                                    <p:animScale>
                                      <p:cBhvr>
                                        <p:cTn id="19" dur="192" decel="100000"/>
                                        <p:tgtEl>
                                          <p:spTgt spid="162818">
                                            <p:txEl>
                                              <p:charRg st="52" end="77"/>
                                            </p:txEl>
                                          </p:spTgt>
                                        </p:tgtEl>
                                      </p:cBhvr>
                                      <p:from x="10000" y="10000"/>
                                      <p:to x="200000" y="450000"/>
                                    </p:animScale>
                                    <p:animScale>
                                      <p:cBhvr>
                                        <p:cTn id="20" dur="308" accel="100000" fill="hold">
                                          <p:stCondLst>
                                            <p:cond delay="192"/>
                                          </p:stCondLst>
                                        </p:cTn>
                                        <p:tgtEl>
                                          <p:spTgt spid="162818">
                                            <p:txEl>
                                              <p:charRg st="52" end="77"/>
                                            </p:txEl>
                                          </p:spTgt>
                                        </p:tgtEl>
                                      </p:cBhvr>
                                      <p:from x="200000" y="450000"/>
                                      <p:to x="100000" y="100000"/>
                                    </p:animScale>
                                    <p:set>
                                      <p:cBhvr>
                                        <p:cTn id="21" dur="192" fill="hold"/>
                                        <p:tgtEl>
                                          <p:spTgt spid="162818">
                                            <p:txEl>
                                              <p:charRg st="52" end="77"/>
                                            </p:txEl>
                                          </p:spTgt>
                                        </p:tgtEl>
                                        <p:attrNameLst>
                                          <p:attrName>ppt_x</p:attrName>
                                        </p:attrNameLst>
                                      </p:cBhvr>
                                      <p:to>
                                        <p:strVal val="(0.5)"/>
                                      </p:to>
                                    </p:set>
                                    <p:anim from="(0.5)" to="(#ppt_x)" calcmode="lin" valueType="num">
                                      <p:cBhvr>
                                        <p:cTn id="22" dur="308" accel="100000" fill="hold">
                                          <p:stCondLst>
                                            <p:cond delay="192"/>
                                          </p:stCondLst>
                                        </p:cTn>
                                        <p:tgtEl>
                                          <p:spTgt spid="162818">
                                            <p:txEl>
                                              <p:charRg st="52" end="77"/>
                                            </p:txEl>
                                          </p:spTgt>
                                        </p:tgtEl>
                                        <p:attrNameLst>
                                          <p:attrName>ppt_x</p:attrName>
                                        </p:attrNameLst>
                                      </p:cBhvr>
                                    </p:anim>
                                    <p:set>
                                      <p:cBhvr>
                                        <p:cTn id="23" dur="192" fill="hold"/>
                                        <p:tgtEl>
                                          <p:spTgt spid="162818">
                                            <p:txEl>
                                              <p:charRg st="52" end="77"/>
                                            </p:txEl>
                                          </p:spTgt>
                                        </p:tgtEl>
                                        <p:attrNameLst>
                                          <p:attrName>ppt_y</p:attrName>
                                        </p:attrNameLst>
                                      </p:cBhvr>
                                      <p:to>
                                        <p:strVal val="(#ppt_y+0.4)"/>
                                      </p:to>
                                    </p:set>
                                    <p:anim from="(#ppt_y+0.4)" to="(#ppt_y)" calcmode="lin" valueType="num">
                                      <p:cBhvr>
                                        <p:cTn id="24" dur="308" accel="100000" fill="hold">
                                          <p:stCondLst>
                                            <p:cond delay="192"/>
                                          </p:stCondLst>
                                        </p:cTn>
                                        <p:tgtEl>
                                          <p:spTgt spid="162818">
                                            <p:txEl>
                                              <p:charRg st="52" end="77"/>
                                            </p:txEl>
                                          </p:spTgt>
                                        </p:tgtEl>
                                        <p:attrNameLst>
                                          <p:attrName>ppt_y</p:attrName>
                                        </p:attrNameLst>
                                      </p:cBhvr>
                                    </p:anim>
                                  </p:childTnLst>
                                </p:cTn>
                              </p:par>
                            </p:childTnLst>
                          </p:cTn>
                        </p:par>
                      </p:childTnLst>
                    </p:cTn>
                  </p:par>
                  <p:par>
                    <p:cTn id="25" fill="hold">
                      <p:stCondLst>
                        <p:cond delay="indefinite"/>
                      </p:stCondLst>
                      <p:childTnLst>
                        <p:par>
                          <p:cTn id="26" fill="hold">
                            <p:stCondLst>
                              <p:cond delay="500"/>
                            </p:stCondLst>
                            <p:childTnLst>
                              <p:par>
                                <p:cTn id="27" presetID="51" presetClass="entr" presetSubtype="0" fill="hold" nodeType="clickPar">
                                  <p:stCondLst>
                                    <p:cond delay="0"/>
                                  </p:stCondLst>
                                  <p:iterate type="wd">
                                    <p:tmPct val="10000"/>
                                  </p:iterate>
                                  <p:childTnLst>
                                    <p:set>
                                      <p:cBhvr>
                                        <p:cTn id="28" dur="1" fill="hold">
                                          <p:stCondLst>
                                            <p:cond delay="0"/>
                                          </p:stCondLst>
                                        </p:cTn>
                                        <p:tgtEl>
                                          <p:spTgt spid="162818">
                                            <p:txEl>
                                              <p:charRg st="77" end="101"/>
                                            </p:txEl>
                                          </p:spTgt>
                                        </p:tgtEl>
                                        <p:attrNameLst>
                                          <p:attrName>style.visibility</p:attrName>
                                        </p:attrNameLst>
                                      </p:cBhvr>
                                      <p:to>
                                        <p:strVal val="visible"/>
                                      </p:to>
                                    </p:set>
                                    <p:animEffect transition="in" filter="fade">
                                      <p:cBhvr>
                                        <p:cTn id="29" dur="192" decel="100000"/>
                                        <p:tgtEl>
                                          <p:spTgt spid="162818">
                                            <p:txEl>
                                              <p:charRg st="77" end="101"/>
                                            </p:txEl>
                                          </p:spTgt>
                                        </p:tgtEl>
                                      </p:cBhvr>
                                    </p:animEffect>
                                    <p:animScale>
                                      <p:cBhvr>
                                        <p:cTn id="30" dur="192" decel="100000"/>
                                        <p:tgtEl>
                                          <p:spTgt spid="162818">
                                            <p:txEl>
                                              <p:charRg st="77" end="101"/>
                                            </p:txEl>
                                          </p:spTgt>
                                        </p:tgtEl>
                                      </p:cBhvr>
                                      <p:from x="10000" y="10000"/>
                                      <p:to x="200000" y="450000"/>
                                    </p:animScale>
                                    <p:animScale>
                                      <p:cBhvr>
                                        <p:cTn id="31" dur="308" accel="100000" fill="hold">
                                          <p:stCondLst>
                                            <p:cond delay="192"/>
                                          </p:stCondLst>
                                        </p:cTn>
                                        <p:tgtEl>
                                          <p:spTgt spid="162818">
                                            <p:txEl>
                                              <p:charRg st="77" end="101"/>
                                            </p:txEl>
                                          </p:spTgt>
                                        </p:tgtEl>
                                      </p:cBhvr>
                                      <p:from x="200000" y="450000"/>
                                      <p:to x="100000" y="100000"/>
                                    </p:animScale>
                                    <p:set>
                                      <p:cBhvr>
                                        <p:cTn id="32" dur="192" fill="hold"/>
                                        <p:tgtEl>
                                          <p:spTgt spid="162818">
                                            <p:txEl>
                                              <p:charRg st="77" end="101"/>
                                            </p:txEl>
                                          </p:spTgt>
                                        </p:tgtEl>
                                        <p:attrNameLst>
                                          <p:attrName>ppt_x</p:attrName>
                                        </p:attrNameLst>
                                      </p:cBhvr>
                                      <p:to>
                                        <p:strVal val="(0.5)"/>
                                      </p:to>
                                    </p:set>
                                    <p:anim from="(0.5)" to="(#ppt_x)" calcmode="lin" valueType="num">
                                      <p:cBhvr>
                                        <p:cTn id="33" dur="308" accel="100000" fill="hold">
                                          <p:stCondLst>
                                            <p:cond delay="192"/>
                                          </p:stCondLst>
                                        </p:cTn>
                                        <p:tgtEl>
                                          <p:spTgt spid="162818">
                                            <p:txEl>
                                              <p:charRg st="77" end="101"/>
                                            </p:txEl>
                                          </p:spTgt>
                                        </p:tgtEl>
                                        <p:attrNameLst>
                                          <p:attrName>ppt_x</p:attrName>
                                        </p:attrNameLst>
                                      </p:cBhvr>
                                    </p:anim>
                                    <p:set>
                                      <p:cBhvr>
                                        <p:cTn id="34" dur="192" fill="hold"/>
                                        <p:tgtEl>
                                          <p:spTgt spid="162818">
                                            <p:txEl>
                                              <p:charRg st="77" end="101"/>
                                            </p:txEl>
                                          </p:spTgt>
                                        </p:tgtEl>
                                        <p:attrNameLst>
                                          <p:attrName>ppt_y</p:attrName>
                                        </p:attrNameLst>
                                      </p:cBhvr>
                                      <p:to>
                                        <p:strVal val="(#ppt_y+0.4)"/>
                                      </p:to>
                                    </p:set>
                                    <p:anim from="(#ppt_y+0.4)" to="(#ppt_y)" calcmode="lin" valueType="num">
                                      <p:cBhvr>
                                        <p:cTn id="35" dur="308" accel="100000" fill="hold">
                                          <p:stCondLst>
                                            <p:cond delay="192"/>
                                          </p:stCondLst>
                                        </p:cTn>
                                        <p:tgtEl>
                                          <p:spTgt spid="162818">
                                            <p:txEl>
                                              <p:charRg st="77" end="101"/>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iterate type="wd">
                                    <p:tmPct val="10000"/>
                                  </p:iterate>
                                  <p:childTnLst>
                                    <p:set>
                                      <p:cBhvr>
                                        <p:cTn id="39" dur="1" fill="hold">
                                          <p:stCondLst>
                                            <p:cond delay="0"/>
                                          </p:stCondLst>
                                        </p:cTn>
                                        <p:tgtEl>
                                          <p:spTgt spid="162818">
                                            <p:txEl>
                                              <p:charRg st="112" end="146"/>
                                            </p:txEl>
                                          </p:spTgt>
                                        </p:tgtEl>
                                        <p:attrNameLst>
                                          <p:attrName>style.visibility</p:attrName>
                                        </p:attrNameLst>
                                      </p:cBhvr>
                                      <p:to>
                                        <p:strVal val="visible"/>
                                      </p:to>
                                    </p:set>
                                    <p:animEffect transition="in" filter="fade">
                                      <p:cBhvr>
                                        <p:cTn id="40" dur="192" decel="100000"/>
                                        <p:tgtEl>
                                          <p:spTgt spid="162818">
                                            <p:txEl>
                                              <p:charRg st="112" end="146"/>
                                            </p:txEl>
                                          </p:spTgt>
                                        </p:tgtEl>
                                      </p:cBhvr>
                                    </p:animEffect>
                                    <p:animScale>
                                      <p:cBhvr>
                                        <p:cTn id="41" dur="192" decel="100000"/>
                                        <p:tgtEl>
                                          <p:spTgt spid="162818">
                                            <p:txEl>
                                              <p:charRg st="112" end="146"/>
                                            </p:txEl>
                                          </p:spTgt>
                                        </p:tgtEl>
                                      </p:cBhvr>
                                      <p:from x="10000" y="10000"/>
                                      <p:to x="200000" y="450000"/>
                                    </p:animScale>
                                    <p:animScale>
                                      <p:cBhvr>
                                        <p:cTn id="42" dur="308" accel="100000" fill="hold">
                                          <p:stCondLst>
                                            <p:cond delay="192"/>
                                          </p:stCondLst>
                                        </p:cTn>
                                        <p:tgtEl>
                                          <p:spTgt spid="162818">
                                            <p:txEl>
                                              <p:charRg st="112" end="146"/>
                                            </p:txEl>
                                          </p:spTgt>
                                        </p:tgtEl>
                                      </p:cBhvr>
                                      <p:from x="200000" y="450000"/>
                                      <p:to x="100000" y="100000"/>
                                    </p:animScale>
                                    <p:set>
                                      <p:cBhvr>
                                        <p:cTn id="43" dur="192" fill="hold"/>
                                        <p:tgtEl>
                                          <p:spTgt spid="162818">
                                            <p:txEl>
                                              <p:charRg st="112" end="146"/>
                                            </p:txEl>
                                          </p:spTgt>
                                        </p:tgtEl>
                                        <p:attrNameLst>
                                          <p:attrName>ppt_x</p:attrName>
                                        </p:attrNameLst>
                                      </p:cBhvr>
                                      <p:to>
                                        <p:strVal val="(0.5)"/>
                                      </p:to>
                                    </p:set>
                                    <p:anim from="(0.5)" to="(#ppt_x)" calcmode="lin" valueType="num">
                                      <p:cBhvr>
                                        <p:cTn id="44" dur="308" accel="100000" fill="hold">
                                          <p:stCondLst>
                                            <p:cond delay="192"/>
                                          </p:stCondLst>
                                        </p:cTn>
                                        <p:tgtEl>
                                          <p:spTgt spid="162818">
                                            <p:txEl>
                                              <p:charRg st="112" end="146"/>
                                            </p:txEl>
                                          </p:spTgt>
                                        </p:tgtEl>
                                        <p:attrNameLst>
                                          <p:attrName>ppt_x</p:attrName>
                                        </p:attrNameLst>
                                      </p:cBhvr>
                                    </p:anim>
                                    <p:set>
                                      <p:cBhvr>
                                        <p:cTn id="45" dur="192" fill="hold"/>
                                        <p:tgtEl>
                                          <p:spTgt spid="162818">
                                            <p:txEl>
                                              <p:charRg st="112" end="146"/>
                                            </p:txEl>
                                          </p:spTgt>
                                        </p:tgtEl>
                                        <p:attrNameLst>
                                          <p:attrName>ppt_y</p:attrName>
                                        </p:attrNameLst>
                                      </p:cBhvr>
                                      <p:to>
                                        <p:strVal val="(#ppt_y+0.4)"/>
                                      </p:to>
                                    </p:set>
                                    <p:anim from="(#ppt_y+0.4)" to="(#ppt_y)" calcmode="lin" valueType="num">
                                      <p:cBhvr>
                                        <p:cTn id="46" dur="308" accel="100000" fill="hold">
                                          <p:stCondLst>
                                            <p:cond delay="192"/>
                                          </p:stCondLst>
                                        </p:cTn>
                                        <p:tgtEl>
                                          <p:spTgt spid="162818">
                                            <p:txEl>
                                              <p:charRg st="112" end="146"/>
                                            </p:txEl>
                                          </p:spTgt>
                                        </p:tgtEl>
                                        <p:attrNameLst>
                                          <p:attrName>ppt_y</p:attrName>
                                        </p:attrNameLst>
                                      </p:cBhvr>
                                    </p:anim>
                                  </p:childTnLst>
                                </p:cTn>
                              </p:par>
                            </p:childTnLst>
                          </p:cTn>
                        </p:par>
                      </p:childTnLst>
                    </p:cTn>
                  </p:par>
                  <p:par>
                    <p:cTn id="47" fill="hold">
                      <p:stCondLst>
                        <p:cond delay="indefinite"/>
                      </p:stCondLst>
                      <p:childTnLst>
                        <p:par>
                          <p:cTn id="48" fill="hold">
                            <p:stCondLst>
                              <p:cond delay="500"/>
                            </p:stCondLst>
                            <p:childTnLst>
                              <p:par>
                                <p:cTn id="49" presetID="51" presetClass="entr" presetSubtype="0" fill="hold" nodeType="clickPar">
                                  <p:stCondLst>
                                    <p:cond delay="0"/>
                                  </p:stCondLst>
                                  <p:iterate type="wd">
                                    <p:tmPct val="10000"/>
                                  </p:iterate>
                                  <p:childTnLst>
                                    <p:set>
                                      <p:cBhvr>
                                        <p:cTn id="50" dur="1" fill="hold">
                                          <p:stCondLst>
                                            <p:cond delay="0"/>
                                          </p:stCondLst>
                                        </p:cTn>
                                        <p:tgtEl>
                                          <p:spTgt spid="162818">
                                            <p:txEl>
                                              <p:charRg st="146" end="171"/>
                                            </p:txEl>
                                          </p:spTgt>
                                        </p:tgtEl>
                                        <p:attrNameLst>
                                          <p:attrName>style.visibility</p:attrName>
                                        </p:attrNameLst>
                                      </p:cBhvr>
                                      <p:to>
                                        <p:strVal val="visible"/>
                                      </p:to>
                                    </p:set>
                                    <p:animEffect transition="in" filter="fade">
                                      <p:cBhvr>
                                        <p:cTn id="51" dur="192" decel="100000"/>
                                        <p:tgtEl>
                                          <p:spTgt spid="162818">
                                            <p:txEl>
                                              <p:charRg st="146" end="171"/>
                                            </p:txEl>
                                          </p:spTgt>
                                        </p:tgtEl>
                                      </p:cBhvr>
                                    </p:animEffect>
                                    <p:animScale>
                                      <p:cBhvr>
                                        <p:cTn id="52" dur="192" decel="100000"/>
                                        <p:tgtEl>
                                          <p:spTgt spid="162818">
                                            <p:txEl>
                                              <p:charRg st="146" end="171"/>
                                            </p:txEl>
                                          </p:spTgt>
                                        </p:tgtEl>
                                      </p:cBhvr>
                                      <p:from x="10000" y="10000"/>
                                      <p:to x="200000" y="450000"/>
                                    </p:animScale>
                                    <p:animScale>
                                      <p:cBhvr>
                                        <p:cTn id="53" dur="308" accel="100000" fill="hold">
                                          <p:stCondLst>
                                            <p:cond delay="192"/>
                                          </p:stCondLst>
                                        </p:cTn>
                                        <p:tgtEl>
                                          <p:spTgt spid="162818">
                                            <p:txEl>
                                              <p:charRg st="146" end="171"/>
                                            </p:txEl>
                                          </p:spTgt>
                                        </p:tgtEl>
                                      </p:cBhvr>
                                      <p:from x="200000" y="450000"/>
                                      <p:to x="100000" y="100000"/>
                                    </p:animScale>
                                    <p:set>
                                      <p:cBhvr>
                                        <p:cTn id="54" dur="192" fill="hold"/>
                                        <p:tgtEl>
                                          <p:spTgt spid="162818">
                                            <p:txEl>
                                              <p:charRg st="146" end="171"/>
                                            </p:txEl>
                                          </p:spTgt>
                                        </p:tgtEl>
                                        <p:attrNameLst>
                                          <p:attrName>ppt_x</p:attrName>
                                        </p:attrNameLst>
                                      </p:cBhvr>
                                      <p:to>
                                        <p:strVal val="(0.5)"/>
                                      </p:to>
                                    </p:set>
                                    <p:anim from="(0.5)" to="(#ppt_x)" calcmode="lin" valueType="num">
                                      <p:cBhvr>
                                        <p:cTn id="55" dur="308" accel="100000" fill="hold">
                                          <p:stCondLst>
                                            <p:cond delay="192"/>
                                          </p:stCondLst>
                                        </p:cTn>
                                        <p:tgtEl>
                                          <p:spTgt spid="162818">
                                            <p:txEl>
                                              <p:charRg st="146" end="171"/>
                                            </p:txEl>
                                          </p:spTgt>
                                        </p:tgtEl>
                                        <p:attrNameLst>
                                          <p:attrName>ppt_x</p:attrName>
                                        </p:attrNameLst>
                                      </p:cBhvr>
                                    </p:anim>
                                    <p:set>
                                      <p:cBhvr>
                                        <p:cTn id="56" dur="192" fill="hold"/>
                                        <p:tgtEl>
                                          <p:spTgt spid="162818">
                                            <p:txEl>
                                              <p:charRg st="146" end="171"/>
                                            </p:txEl>
                                          </p:spTgt>
                                        </p:tgtEl>
                                        <p:attrNameLst>
                                          <p:attrName>ppt_y</p:attrName>
                                        </p:attrNameLst>
                                      </p:cBhvr>
                                      <p:to>
                                        <p:strVal val="(#ppt_y+0.4)"/>
                                      </p:to>
                                    </p:set>
                                    <p:anim from="(#ppt_y+0.4)" to="(#ppt_y)" calcmode="lin" valueType="num">
                                      <p:cBhvr>
                                        <p:cTn id="57" dur="308" accel="100000" fill="hold">
                                          <p:stCondLst>
                                            <p:cond delay="192"/>
                                          </p:stCondLst>
                                        </p:cTn>
                                        <p:tgtEl>
                                          <p:spTgt spid="162818">
                                            <p:txEl>
                                              <p:charRg st="146" end="171"/>
                                            </p:txEl>
                                          </p:spTgt>
                                        </p:tgtEl>
                                        <p:attrNameLst>
                                          <p:attrName>ppt_y</p:attrName>
                                        </p:attrNameLst>
                                      </p:cBhvr>
                                    </p:anim>
                                  </p:childTnLst>
                                </p:cTn>
                              </p:par>
                            </p:childTnLst>
                          </p:cTn>
                        </p:par>
                      </p:childTnLst>
                    </p:cTn>
                  </p:par>
                  <p:par>
                    <p:cTn id="58" fill="hold">
                      <p:stCondLst>
                        <p:cond delay="indefinite"/>
                      </p:stCondLst>
                      <p:childTnLst>
                        <p:par>
                          <p:cTn id="59" fill="hold">
                            <p:stCondLst>
                              <p:cond delay="500"/>
                            </p:stCondLst>
                            <p:childTnLst>
                              <p:par>
                                <p:cTn id="60" presetID="51" presetClass="entr" presetSubtype="0" fill="hold" nodeType="clickPar">
                                  <p:stCondLst>
                                    <p:cond delay="0"/>
                                  </p:stCondLst>
                                  <p:iterate type="wd">
                                    <p:tmPct val="10000"/>
                                  </p:iterate>
                                  <p:childTnLst>
                                    <p:set>
                                      <p:cBhvr>
                                        <p:cTn id="61" dur="1" fill="hold">
                                          <p:stCondLst>
                                            <p:cond delay="0"/>
                                          </p:stCondLst>
                                        </p:cTn>
                                        <p:tgtEl>
                                          <p:spTgt spid="162818">
                                            <p:txEl>
                                              <p:charRg st="171" end="198"/>
                                            </p:txEl>
                                          </p:spTgt>
                                        </p:tgtEl>
                                        <p:attrNameLst>
                                          <p:attrName>style.visibility</p:attrName>
                                        </p:attrNameLst>
                                      </p:cBhvr>
                                      <p:to>
                                        <p:strVal val="visible"/>
                                      </p:to>
                                    </p:set>
                                    <p:animEffect transition="in" filter="fade">
                                      <p:cBhvr>
                                        <p:cTn id="62" dur="192" decel="100000"/>
                                        <p:tgtEl>
                                          <p:spTgt spid="162818">
                                            <p:txEl>
                                              <p:charRg st="171" end="198"/>
                                            </p:txEl>
                                          </p:spTgt>
                                        </p:tgtEl>
                                      </p:cBhvr>
                                    </p:animEffect>
                                    <p:animScale>
                                      <p:cBhvr>
                                        <p:cTn id="63" dur="192" decel="100000"/>
                                        <p:tgtEl>
                                          <p:spTgt spid="162818">
                                            <p:txEl>
                                              <p:charRg st="171" end="198"/>
                                            </p:txEl>
                                          </p:spTgt>
                                        </p:tgtEl>
                                      </p:cBhvr>
                                      <p:from x="10000" y="10000"/>
                                      <p:to x="200000" y="450000"/>
                                    </p:animScale>
                                    <p:animScale>
                                      <p:cBhvr>
                                        <p:cTn id="64" dur="308" accel="100000" fill="hold">
                                          <p:stCondLst>
                                            <p:cond delay="192"/>
                                          </p:stCondLst>
                                        </p:cTn>
                                        <p:tgtEl>
                                          <p:spTgt spid="162818">
                                            <p:txEl>
                                              <p:charRg st="171" end="198"/>
                                            </p:txEl>
                                          </p:spTgt>
                                        </p:tgtEl>
                                      </p:cBhvr>
                                      <p:from x="200000" y="450000"/>
                                      <p:to x="100000" y="100000"/>
                                    </p:animScale>
                                    <p:set>
                                      <p:cBhvr>
                                        <p:cTn id="65" dur="192" fill="hold"/>
                                        <p:tgtEl>
                                          <p:spTgt spid="162818">
                                            <p:txEl>
                                              <p:charRg st="171" end="198"/>
                                            </p:txEl>
                                          </p:spTgt>
                                        </p:tgtEl>
                                        <p:attrNameLst>
                                          <p:attrName>ppt_x</p:attrName>
                                        </p:attrNameLst>
                                      </p:cBhvr>
                                      <p:to>
                                        <p:strVal val="(0.5)"/>
                                      </p:to>
                                    </p:set>
                                    <p:anim from="(0.5)" to="(#ppt_x)" calcmode="lin" valueType="num">
                                      <p:cBhvr>
                                        <p:cTn id="66" dur="308" accel="100000" fill="hold">
                                          <p:stCondLst>
                                            <p:cond delay="192"/>
                                          </p:stCondLst>
                                        </p:cTn>
                                        <p:tgtEl>
                                          <p:spTgt spid="162818">
                                            <p:txEl>
                                              <p:charRg st="171" end="198"/>
                                            </p:txEl>
                                          </p:spTgt>
                                        </p:tgtEl>
                                        <p:attrNameLst>
                                          <p:attrName>ppt_x</p:attrName>
                                        </p:attrNameLst>
                                      </p:cBhvr>
                                    </p:anim>
                                    <p:set>
                                      <p:cBhvr>
                                        <p:cTn id="67" dur="192" fill="hold"/>
                                        <p:tgtEl>
                                          <p:spTgt spid="162818">
                                            <p:txEl>
                                              <p:charRg st="171" end="198"/>
                                            </p:txEl>
                                          </p:spTgt>
                                        </p:tgtEl>
                                        <p:attrNameLst>
                                          <p:attrName>ppt_y</p:attrName>
                                        </p:attrNameLst>
                                      </p:cBhvr>
                                      <p:to>
                                        <p:strVal val="(#ppt_y+0.4)"/>
                                      </p:to>
                                    </p:set>
                                    <p:anim from="(#ppt_y+0.4)" to="(#ppt_y)" calcmode="lin" valueType="num">
                                      <p:cBhvr>
                                        <p:cTn id="68" dur="308" accel="100000" fill="hold">
                                          <p:stCondLst>
                                            <p:cond delay="192"/>
                                          </p:stCondLst>
                                        </p:cTn>
                                        <p:tgtEl>
                                          <p:spTgt spid="162818">
                                            <p:txEl>
                                              <p:charRg st="171" end="198"/>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2818">
                                            <p:txEl>
                                              <p:charRg st="212" end="241"/>
                                            </p:txEl>
                                          </p:spTgt>
                                        </p:tgtEl>
                                        <p:attrNameLst>
                                          <p:attrName>style.visibility</p:attrName>
                                        </p:attrNameLst>
                                      </p:cBhvr>
                                      <p:to>
                                        <p:strVal val="visible"/>
                                      </p:to>
                                    </p:set>
                                    <p:anim calcmode="lin" valueType="num">
                                      <p:cBhvr additive="base">
                                        <p:cTn id="73" dur="500" fill="hold"/>
                                        <p:tgtEl>
                                          <p:spTgt spid="162818">
                                            <p:txEl>
                                              <p:charRg st="212" end="24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2818">
                                            <p:txEl>
                                              <p:charRg st="212" end="2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11530" y="128270"/>
            <a:ext cx="9537700" cy="1198880"/>
          </a:xfrm>
          <a:prstGeom prst="rect">
            <a:avLst/>
          </a:prstGeom>
          <a:noFill/>
        </p:spPr>
        <p:txBody>
          <a:bodyPr wrap="square" rtlCol="0">
            <a:spAutoFit/>
          </a:bodyPr>
          <a:p>
            <a:pPr algn="l"/>
            <a:r>
              <a:rPr lang="zh-CN" altLang="en-US" sz="3600" b="1">
                <a:solidFill>
                  <a:srgbClr val="C00000"/>
                </a:solidFill>
                <a:effectLst/>
                <a:latin typeface="微软雅黑" panose="020B0503020204020204" charset="-122"/>
                <a:ea typeface="微软雅黑" panose="020B0503020204020204" charset="-122"/>
                <a:sym typeface="+mn-ea"/>
              </a:rPr>
              <a:t>考点四  </a:t>
            </a:r>
            <a:r>
              <a:rPr lang="zh-CN" altLang="en-US" sz="3600" b="1">
                <a:solidFill>
                  <a:srgbClr val="070707"/>
                </a:solidFill>
                <a:effectLst/>
                <a:latin typeface="微软雅黑" panose="020B0503020204020204" charset="-122"/>
                <a:ea typeface="微软雅黑" panose="020B0503020204020204" charset="-122"/>
                <a:sym typeface="+mn-ea"/>
              </a:rPr>
              <a:t>改革开放以来我国在联合国和地区性</a:t>
            </a:r>
            <a:endParaRPr lang="zh-CN" altLang="en-US" sz="3600" b="1">
              <a:solidFill>
                <a:srgbClr val="070707"/>
              </a:solidFill>
              <a:effectLst/>
              <a:latin typeface="微软雅黑" panose="020B0503020204020204" charset="-122"/>
              <a:ea typeface="微软雅黑" panose="020B0503020204020204" charset="-122"/>
              <a:sym typeface="+mn-ea"/>
            </a:endParaRPr>
          </a:p>
          <a:p>
            <a:pPr algn="l"/>
            <a:r>
              <a:rPr lang="zh-CN" altLang="en-US" sz="3600" b="1">
                <a:solidFill>
                  <a:srgbClr val="070707"/>
                </a:solidFill>
                <a:effectLst/>
                <a:latin typeface="微软雅黑" panose="020B0503020204020204" charset="-122"/>
                <a:ea typeface="微软雅黑" panose="020B0503020204020204" charset="-122"/>
                <a:sym typeface="+mn-ea"/>
              </a:rPr>
              <a:t>            国际组织中的重要外交活动</a:t>
            </a:r>
            <a:endParaRPr lang="zh-CN" altLang="en-US" sz="3600" b="1">
              <a:solidFill>
                <a:srgbClr val="070707"/>
              </a:solidFill>
              <a:effectLst/>
              <a:latin typeface="微软雅黑" panose="020B0503020204020204" charset="-122"/>
              <a:ea typeface="微软雅黑" panose="020B0503020204020204" charset="-122"/>
              <a:sym typeface="+mn-ea"/>
            </a:endParaRPr>
          </a:p>
        </p:txBody>
      </p:sp>
      <p:pic>
        <p:nvPicPr>
          <p:cNvPr id="168965" name="图片 168964" descr="01d"/>
          <p:cNvPicPr>
            <a:picLocks noChangeAspect="1"/>
          </p:cNvPicPr>
          <p:nvPr/>
        </p:nvPicPr>
        <p:blipFill>
          <a:blip r:embed="rId1"/>
          <a:stretch>
            <a:fillRect/>
          </a:stretch>
        </p:blipFill>
        <p:spPr>
          <a:xfrm>
            <a:off x="1960880" y="1550670"/>
            <a:ext cx="7827645" cy="4964430"/>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wedge">
                                      <p:cBhvr>
                                        <p:cTn id="7" dur="20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框 169985"/>
          <p:cNvSpPr txBox="1"/>
          <p:nvPr/>
        </p:nvSpPr>
        <p:spPr>
          <a:xfrm>
            <a:off x="726440" y="128905"/>
            <a:ext cx="10719435" cy="5911215"/>
          </a:xfrm>
          <a:prstGeom prst="rect">
            <a:avLst/>
          </a:prstGeom>
          <a:noFill/>
          <a:ln w="25400">
            <a:noFill/>
          </a:ln>
        </p:spPr>
        <p:txBody>
          <a:bodyPr wrap="square" lIns="90000" tIns="46800" rIns="90000" bIns="46800">
            <a:spAutoFit/>
          </a:bodyPr>
          <a:p>
            <a:pPr>
              <a:lnSpc>
                <a:spcPct val="110000"/>
              </a:lnSpc>
              <a:buClr>
                <a:schemeClr val="bg1"/>
              </a:buClr>
            </a:pP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1.</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政策调整</a:t>
            </a:r>
            <a:endParaRPr lang="zh-CN" altLang="en-US"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lnSpc>
                <a:spcPct val="110000"/>
              </a:lnSpc>
              <a:buClr>
                <a:schemeClr val="bg1"/>
              </a:buClr>
            </a:pPr>
            <a:r>
              <a:rPr lang="zh-CN" altLang="en-US" sz="2400" b="1" dirty="0">
                <a:effectLst>
                  <a:outerShdw blurRad="38100" dist="38100" dir="2700000">
                    <a:srgbClr val="C0C0C0"/>
                  </a:outerShdw>
                </a:effectLst>
                <a:latin typeface="Times New Roman" panose="02020603050405020304" pitchFamily="18" charset="0"/>
                <a:ea typeface="黑体" panose="02010609060101010101" pitchFamily="49" charset="-122"/>
              </a:rPr>
              <a:t>      </a:t>
            </a:r>
            <a:r>
              <a:rPr lang="zh-CN" altLang="en-US" sz="2400" b="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原因</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①</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国际形势的发展变化</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西欧和日本的迅速发展，第三世界的不断壮大 ，世界格局由两极向多极化方向发展；世界经济区域化和全球化趋势的加强。</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②</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国内社会主义建设的需要</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十一届三中全会决定把国家工作重点转移到经济建设中来，需要一个长期和平的稳定环境。</a:t>
            </a:r>
            <a:endPar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③</a:t>
            </a: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对战争与和平问题的认识的变化。</a:t>
            </a:r>
            <a:endPar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战争危险虽然存在，但防止大规模战争、维护世界和平是可能的；</a:t>
            </a:r>
            <a:r>
              <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提出“和平与发展是当代世界两大主题”的新的科学论断</a:t>
            </a:r>
            <a:endPar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169986">
                                            <p:txEl>
                                              <p:pRg st="2" end="2"/>
                                            </p:txEl>
                                          </p:spTgt>
                                        </p:tgtEl>
                                        <p:attrNameLst>
                                          <p:attrName>style.visibility</p:attrName>
                                        </p:attrNameLst>
                                      </p:cBhvr>
                                      <p:to>
                                        <p:strVal val="visible"/>
                                      </p:to>
                                    </p:set>
                                    <p:animEffect transition="in" filter="fade">
                                      <p:cBhvr>
                                        <p:cTn id="7" dur="500"/>
                                        <p:tgtEl>
                                          <p:spTgt spid="169986">
                                            <p:txEl>
                                              <p:pRg st="2" end="2"/>
                                            </p:txEl>
                                          </p:spTgt>
                                        </p:tgtEl>
                                      </p:cBhvr>
                                    </p:animEffect>
                                    <p:anim calcmode="lin" valueType="num">
                                      <p:cBhvr>
                                        <p:cTn id="8"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6998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169986">
                                            <p:txEl>
                                              <p:charRg st="102" end="119"/>
                                            </p:txEl>
                                          </p:spTgt>
                                        </p:tgtEl>
                                        <p:attrNameLst>
                                          <p:attrName>style.visibility</p:attrName>
                                        </p:attrNameLst>
                                      </p:cBhvr>
                                      <p:to>
                                        <p:strVal val="visible"/>
                                      </p:to>
                                    </p:set>
                                    <p:animEffect transition="in" filter="fade">
                                      <p:cBhvr>
                                        <p:cTn id="12" dur="500"/>
                                        <p:tgtEl>
                                          <p:spTgt spid="169986">
                                            <p:txEl>
                                              <p:charRg st="102" end="119"/>
                                            </p:txEl>
                                          </p:spTgt>
                                        </p:tgtEl>
                                      </p:cBhvr>
                                    </p:animEffect>
                                    <p:anim calcmode="lin" valueType="num">
                                      <p:cBhvr>
                                        <p:cTn id="13" dur="500" fill="hold"/>
                                        <p:tgtEl>
                                          <p:spTgt spid="169986">
                                            <p:txEl>
                                              <p:charRg st="102" end="119"/>
                                            </p:txEl>
                                          </p:spTgt>
                                        </p:tgtEl>
                                        <p:attrNameLst>
                                          <p:attrName>ppt_x</p:attrName>
                                        </p:attrNameLst>
                                      </p:cBhvr>
                                      <p:tavLst>
                                        <p:tav tm="0">
                                          <p:val>
                                            <p:strVal val="#ppt_x"/>
                                          </p:val>
                                        </p:tav>
                                        <p:tav tm="100000">
                                          <p:val>
                                            <p:strVal val="#ppt_x"/>
                                          </p:val>
                                        </p:tav>
                                      </p:tavLst>
                                    </p:anim>
                                    <p:anim calcmode="lin" valueType="num">
                                      <p:cBhvr>
                                        <p:cTn id="14" dur="500" fill="hold"/>
                                        <p:tgtEl>
                                          <p:spTgt spid="169986">
                                            <p:txEl>
                                              <p:charRg st="102" end="119"/>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 name="CHIMES.wav"/>
                                        </p:tgtEl>
                                      </p:cMediaNode>
                                    </p:audio>
                                  </p:subTnLst>
                                </p:cTn>
                              </p:par>
                              <p:par>
                                <p:cTn id="15" presetID="42" presetClass="entr" presetSubtype="0" fill="hold" nodeType="withEffect">
                                  <p:stCondLst>
                                    <p:cond delay="0"/>
                                  </p:stCondLst>
                                  <p:childTnLst>
                                    <p:set>
                                      <p:cBhvr>
                                        <p:cTn id="16" dur="500" fill="hold">
                                          <p:stCondLst>
                                            <p:cond delay="0"/>
                                          </p:stCondLst>
                                        </p:cTn>
                                        <p:tgtEl>
                                          <p:spTgt spid="169986">
                                            <p:txEl>
                                              <p:charRg st="169" end="190"/>
                                            </p:txEl>
                                          </p:spTgt>
                                        </p:tgtEl>
                                        <p:attrNameLst>
                                          <p:attrName>style.visibility</p:attrName>
                                        </p:attrNameLst>
                                      </p:cBhvr>
                                      <p:to>
                                        <p:strVal val="visible"/>
                                      </p:to>
                                    </p:set>
                                    <p:animEffect transition="in" filter="fade">
                                      <p:cBhvr>
                                        <p:cTn id="17" dur="500"/>
                                        <p:tgtEl>
                                          <p:spTgt spid="169986">
                                            <p:txEl>
                                              <p:charRg st="169" end="190"/>
                                            </p:txEl>
                                          </p:spTgt>
                                        </p:tgtEl>
                                      </p:cBhvr>
                                    </p:animEffect>
                                    <p:anim calcmode="lin" valueType="num">
                                      <p:cBhvr>
                                        <p:cTn id="18" dur="500" fill="hold"/>
                                        <p:tgtEl>
                                          <p:spTgt spid="169986">
                                            <p:txEl>
                                              <p:charRg st="169" end="190"/>
                                            </p:txEl>
                                          </p:spTgt>
                                        </p:tgtEl>
                                        <p:attrNameLst>
                                          <p:attrName>ppt_x</p:attrName>
                                        </p:attrNameLst>
                                      </p:cBhvr>
                                      <p:tavLst>
                                        <p:tav tm="0">
                                          <p:val>
                                            <p:strVal val="#ppt_x"/>
                                          </p:val>
                                        </p:tav>
                                        <p:tav tm="100000">
                                          <p:val>
                                            <p:strVal val="#ppt_x"/>
                                          </p:val>
                                        </p:tav>
                                      </p:tavLst>
                                    </p:anim>
                                    <p:anim calcmode="lin" valueType="num">
                                      <p:cBhvr>
                                        <p:cTn id="19" dur="500" fill="hold"/>
                                        <p:tgtEl>
                                          <p:spTgt spid="169986">
                                            <p:txEl>
                                              <p:charRg st="169" end="19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iterate type="wd">
                                    <p:tmPct val="10000"/>
                                  </p:iterate>
                                  <p:childTnLst>
                                    <p:set>
                                      <p:cBhvr>
                                        <p:cTn id="23" dur="1" fill="hold">
                                          <p:stCondLst>
                                            <p:cond delay="0"/>
                                          </p:stCondLst>
                                        </p:cTn>
                                        <p:tgtEl>
                                          <p:spTgt spid="169986">
                                            <p:txEl>
                                              <p:charRg st="37" end="102"/>
                                            </p:txEl>
                                          </p:spTgt>
                                        </p:tgtEl>
                                        <p:attrNameLst>
                                          <p:attrName>style.visibility</p:attrName>
                                        </p:attrNameLst>
                                      </p:cBhvr>
                                      <p:to>
                                        <p:strVal val="visible"/>
                                      </p:to>
                                    </p:set>
                                    <p:animEffect transition="in" filter="fade">
                                      <p:cBhvr>
                                        <p:cTn id="24" dur="192" decel="100000"/>
                                        <p:tgtEl>
                                          <p:spTgt spid="169986">
                                            <p:txEl>
                                              <p:charRg st="37" end="102"/>
                                            </p:txEl>
                                          </p:spTgt>
                                        </p:tgtEl>
                                      </p:cBhvr>
                                    </p:animEffect>
                                    <p:animScale>
                                      <p:cBhvr>
                                        <p:cTn id="25" dur="192" decel="100000"/>
                                        <p:tgtEl>
                                          <p:spTgt spid="169986">
                                            <p:txEl>
                                              <p:charRg st="37" end="102"/>
                                            </p:txEl>
                                          </p:spTgt>
                                        </p:tgtEl>
                                      </p:cBhvr>
                                      <p:from x="10000" y="10000"/>
                                      <p:to x="200000" y="450000"/>
                                    </p:animScale>
                                    <p:animScale>
                                      <p:cBhvr>
                                        <p:cTn id="26" dur="308" accel="100000" fill="hold">
                                          <p:stCondLst>
                                            <p:cond delay="192"/>
                                          </p:stCondLst>
                                        </p:cTn>
                                        <p:tgtEl>
                                          <p:spTgt spid="169986">
                                            <p:txEl>
                                              <p:charRg st="37" end="102"/>
                                            </p:txEl>
                                          </p:spTgt>
                                        </p:tgtEl>
                                      </p:cBhvr>
                                      <p:from x="200000" y="450000"/>
                                      <p:to x="100000" y="100000"/>
                                    </p:animScale>
                                    <p:set>
                                      <p:cBhvr>
                                        <p:cTn id="27" dur="192" fill="hold"/>
                                        <p:tgtEl>
                                          <p:spTgt spid="169986">
                                            <p:txEl>
                                              <p:charRg st="37" end="102"/>
                                            </p:txEl>
                                          </p:spTgt>
                                        </p:tgtEl>
                                        <p:attrNameLst>
                                          <p:attrName>ppt_x</p:attrName>
                                        </p:attrNameLst>
                                      </p:cBhvr>
                                      <p:to>
                                        <p:strVal val="(0.5)"/>
                                      </p:to>
                                    </p:set>
                                    <p:anim from="(0.5)" to="(#ppt_x)" calcmode="lin" valueType="num">
                                      <p:cBhvr>
                                        <p:cTn id="28" dur="308" accel="100000" fill="hold">
                                          <p:stCondLst>
                                            <p:cond delay="192"/>
                                          </p:stCondLst>
                                        </p:cTn>
                                        <p:tgtEl>
                                          <p:spTgt spid="169986">
                                            <p:txEl>
                                              <p:charRg st="37" end="102"/>
                                            </p:txEl>
                                          </p:spTgt>
                                        </p:tgtEl>
                                        <p:attrNameLst>
                                          <p:attrName>ppt_x</p:attrName>
                                        </p:attrNameLst>
                                      </p:cBhvr>
                                    </p:anim>
                                    <p:set>
                                      <p:cBhvr>
                                        <p:cTn id="29" dur="192" fill="hold"/>
                                        <p:tgtEl>
                                          <p:spTgt spid="169986">
                                            <p:txEl>
                                              <p:charRg st="37" end="102"/>
                                            </p:txEl>
                                          </p:spTgt>
                                        </p:tgtEl>
                                        <p:attrNameLst>
                                          <p:attrName>ppt_y</p:attrName>
                                        </p:attrNameLst>
                                      </p:cBhvr>
                                      <p:to>
                                        <p:strVal val="(#ppt_y+0.4)"/>
                                      </p:to>
                                    </p:set>
                                    <p:anim from="(#ppt_y+0.4)" to="(#ppt_y)" calcmode="lin" valueType="num">
                                      <p:cBhvr>
                                        <p:cTn id="30" dur="308" accel="100000" fill="hold">
                                          <p:stCondLst>
                                            <p:cond delay="192"/>
                                          </p:stCondLst>
                                        </p:cTn>
                                        <p:tgtEl>
                                          <p:spTgt spid="169986">
                                            <p:txEl>
                                              <p:charRg st="37" end="102"/>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iterate type="wd">
                                    <p:tmPct val="10000"/>
                                  </p:iterate>
                                  <p:childTnLst>
                                    <p:set>
                                      <p:cBhvr>
                                        <p:cTn id="34" dur="1" fill="hold">
                                          <p:stCondLst>
                                            <p:cond delay="0"/>
                                          </p:stCondLst>
                                        </p:cTn>
                                        <p:tgtEl>
                                          <p:spTgt spid="169986">
                                            <p:txEl>
                                              <p:charRg st="119" end="169"/>
                                            </p:txEl>
                                          </p:spTgt>
                                        </p:tgtEl>
                                        <p:attrNameLst>
                                          <p:attrName>style.visibility</p:attrName>
                                        </p:attrNameLst>
                                      </p:cBhvr>
                                      <p:to>
                                        <p:strVal val="visible"/>
                                      </p:to>
                                    </p:set>
                                    <p:animEffect transition="in" filter="fade">
                                      <p:cBhvr>
                                        <p:cTn id="35" dur="192" decel="100000"/>
                                        <p:tgtEl>
                                          <p:spTgt spid="169986">
                                            <p:txEl>
                                              <p:charRg st="119" end="169"/>
                                            </p:txEl>
                                          </p:spTgt>
                                        </p:tgtEl>
                                      </p:cBhvr>
                                    </p:animEffect>
                                    <p:animScale>
                                      <p:cBhvr>
                                        <p:cTn id="36" dur="192" decel="100000"/>
                                        <p:tgtEl>
                                          <p:spTgt spid="169986">
                                            <p:txEl>
                                              <p:charRg st="119" end="169"/>
                                            </p:txEl>
                                          </p:spTgt>
                                        </p:tgtEl>
                                      </p:cBhvr>
                                      <p:from x="10000" y="10000"/>
                                      <p:to x="200000" y="450000"/>
                                    </p:animScale>
                                    <p:animScale>
                                      <p:cBhvr>
                                        <p:cTn id="37" dur="308" accel="100000" fill="hold">
                                          <p:stCondLst>
                                            <p:cond delay="192"/>
                                          </p:stCondLst>
                                        </p:cTn>
                                        <p:tgtEl>
                                          <p:spTgt spid="169986">
                                            <p:txEl>
                                              <p:charRg st="119" end="169"/>
                                            </p:txEl>
                                          </p:spTgt>
                                        </p:tgtEl>
                                      </p:cBhvr>
                                      <p:from x="200000" y="450000"/>
                                      <p:to x="100000" y="100000"/>
                                    </p:animScale>
                                    <p:set>
                                      <p:cBhvr>
                                        <p:cTn id="38" dur="192" fill="hold"/>
                                        <p:tgtEl>
                                          <p:spTgt spid="169986">
                                            <p:txEl>
                                              <p:charRg st="119" end="169"/>
                                            </p:txEl>
                                          </p:spTgt>
                                        </p:tgtEl>
                                        <p:attrNameLst>
                                          <p:attrName>ppt_x</p:attrName>
                                        </p:attrNameLst>
                                      </p:cBhvr>
                                      <p:to>
                                        <p:strVal val="(0.5)"/>
                                      </p:to>
                                    </p:set>
                                    <p:anim from="(0.5)" to="(#ppt_x)" calcmode="lin" valueType="num">
                                      <p:cBhvr>
                                        <p:cTn id="39" dur="308" accel="100000" fill="hold">
                                          <p:stCondLst>
                                            <p:cond delay="192"/>
                                          </p:stCondLst>
                                        </p:cTn>
                                        <p:tgtEl>
                                          <p:spTgt spid="169986">
                                            <p:txEl>
                                              <p:charRg st="119" end="169"/>
                                            </p:txEl>
                                          </p:spTgt>
                                        </p:tgtEl>
                                        <p:attrNameLst>
                                          <p:attrName>ppt_x</p:attrName>
                                        </p:attrNameLst>
                                      </p:cBhvr>
                                    </p:anim>
                                    <p:set>
                                      <p:cBhvr>
                                        <p:cTn id="40" dur="192" fill="hold"/>
                                        <p:tgtEl>
                                          <p:spTgt spid="169986">
                                            <p:txEl>
                                              <p:charRg st="119" end="169"/>
                                            </p:txEl>
                                          </p:spTgt>
                                        </p:tgtEl>
                                        <p:attrNameLst>
                                          <p:attrName>ppt_y</p:attrName>
                                        </p:attrNameLst>
                                      </p:cBhvr>
                                      <p:to>
                                        <p:strVal val="(#ppt_y+0.4)"/>
                                      </p:to>
                                    </p:set>
                                    <p:anim from="(#ppt_y+0.4)" to="(#ppt_y)" calcmode="lin" valueType="num">
                                      <p:cBhvr>
                                        <p:cTn id="41" dur="308" accel="100000" fill="hold">
                                          <p:stCondLst>
                                            <p:cond delay="192"/>
                                          </p:stCondLst>
                                        </p:cTn>
                                        <p:tgtEl>
                                          <p:spTgt spid="169986">
                                            <p:txEl>
                                              <p:charRg st="119" end="169"/>
                                            </p:txEl>
                                          </p:spTgt>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iterate type="wd">
                                    <p:tmPct val="10000"/>
                                  </p:iterate>
                                  <p:childTnLst>
                                    <p:set>
                                      <p:cBhvr>
                                        <p:cTn id="45" dur="1" fill="hold">
                                          <p:stCondLst>
                                            <p:cond delay="0"/>
                                          </p:stCondLst>
                                        </p:cTn>
                                        <p:tgtEl>
                                          <p:spTgt spid="169986">
                                            <p:txEl>
                                              <p:charRg st="190" end="227"/>
                                            </p:txEl>
                                          </p:spTgt>
                                        </p:tgtEl>
                                        <p:attrNameLst>
                                          <p:attrName>style.visibility</p:attrName>
                                        </p:attrNameLst>
                                      </p:cBhvr>
                                      <p:to>
                                        <p:strVal val="visible"/>
                                      </p:to>
                                    </p:set>
                                    <p:animEffect transition="in" filter="fade">
                                      <p:cBhvr>
                                        <p:cTn id="46" dur="192" decel="100000"/>
                                        <p:tgtEl>
                                          <p:spTgt spid="169986">
                                            <p:txEl>
                                              <p:charRg st="190" end="227"/>
                                            </p:txEl>
                                          </p:spTgt>
                                        </p:tgtEl>
                                      </p:cBhvr>
                                    </p:animEffect>
                                    <p:animScale>
                                      <p:cBhvr>
                                        <p:cTn id="47" dur="192" decel="100000"/>
                                        <p:tgtEl>
                                          <p:spTgt spid="169986">
                                            <p:txEl>
                                              <p:charRg st="190" end="227"/>
                                            </p:txEl>
                                          </p:spTgt>
                                        </p:tgtEl>
                                      </p:cBhvr>
                                      <p:from x="10000" y="10000"/>
                                      <p:to x="200000" y="450000"/>
                                    </p:animScale>
                                    <p:animScale>
                                      <p:cBhvr>
                                        <p:cTn id="48" dur="308" accel="100000" fill="hold">
                                          <p:stCondLst>
                                            <p:cond delay="192"/>
                                          </p:stCondLst>
                                        </p:cTn>
                                        <p:tgtEl>
                                          <p:spTgt spid="169986">
                                            <p:txEl>
                                              <p:charRg st="190" end="227"/>
                                            </p:txEl>
                                          </p:spTgt>
                                        </p:tgtEl>
                                      </p:cBhvr>
                                      <p:from x="200000" y="450000"/>
                                      <p:to x="100000" y="100000"/>
                                    </p:animScale>
                                    <p:set>
                                      <p:cBhvr>
                                        <p:cTn id="49" dur="192" fill="hold"/>
                                        <p:tgtEl>
                                          <p:spTgt spid="169986">
                                            <p:txEl>
                                              <p:charRg st="190" end="227"/>
                                            </p:txEl>
                                          </p:spTgt>
                                        </p:tgtEl>
                                        <p:attrNameLst>
                                          <p:attrName>ppt_x</p:attrName>
                                        </p:attrNameLst>
                                      </p:cBhvr>
                                      <p:to>
                                        <p:strVal val="(0.5)"/>
                                      </p:to>
                                    </p:set>
                                    <p:anim from="(0.5)" to="(#ppt_x)" calcmode="lin" valueType="num">
                                      <p:cBhvr>
                                        <p:cTn id="50" dur="308" accel="100000" fill="hold">
                                          <p:stCondLst>
                                            <p:cond delay="192"/>
                                          </p:stCondLst>
                                        </p:cTn>
                                        <p:tgtEl>
                                          <p:spTgt spid="169986">
                                            <p:txEl>
                                              <p:charRg st="190" end="227"/>
                                            </p:txEl>
                                          </p:spTgt>
                                        </p:tgtEl>
                                        <p:attrNameLst>
                                          <p:attrName>ppt_x</p:attrName>
                                        </p:attrNameLst>
                                      </p:cBhvr>
                                    </p:anim>
                                    <p:set>
                                      <p:cBhvr>
                                        <p:cTn id="51" dur="192" fill="hold"/>
                                        <p:tgtEl>
                                          <p:spTgt spid="169986">
                                            <p:txEl>
                                              <p:charRg st="190" end="227"/>
                                            </p:txEl>
                                          </p:spTgt>
                                        </p:tgtEl>
                                        <p:attrNameLst>
                                          <p:attrName>ppt_y</p:attrName>
                                        </p:attrNameLst>
                                      </p:cBhvr>
                                      <p:to>
                                        <p:strVal val="(#ppt_y+0.4)"/>
                                      </p:to>
                                    </p:set>
                                    <p:anim from="(#ppt_y+0.4)" to="(#ppt_y)" calcmode="lin" valueType="num">
                                      <p:cBhvr>
                                        <p:cTn id="52" dur="308" accel="100000" fill="hold">
                                          <p:stCondLst>
                                            <p:cond delay="192"/>
                                          </p:stCondLst>
                                        </p:cTn>
                                        <p:tgtEl>
                                          <p:spTgt spid="169986">
                                            <p:txEl>
                                              <p:charRg st="190" end="22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框 169985"/>
          <p:cNvSpPr txBox="1"/>
          <p:nvPr/>
        </p:nvSpPr>
        <p:spPr>
          <a:xfrm>
            <a:off x="726440" y="128905"/>
            <a:ext cx="10719435" cy="5709285"/>
          </a:xfrm>
          <a:prstGeom prst="rect">
            <a:avLst/>
          </a:prstGeom>
          <a:noFill/>
          <a:ln w="25400">
            <a:noFill/>
          </a:ln>
        </p:spPr>
        <p:txBody>
          <a:bodyPr wrap="square" lIns="90000" tIns="46800" rIns="90000" bIns="46800">
            <a:spAutoFit/>
          </a:bodyPr>
          <a:p>
            <a:pPr>
              <a:lnSpc>
                <a:spcPct val="125000"/>
              </a:lnSpc>
              <a:buClr>
                <a:schemeClr val="bg1"/>
              </a:buClr>
            </a:pP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1.</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政策调整</a:t>
            </a:r>
            <a:endParaRPr lang="zh-CN" altLang="en-US"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lnSpc>
                <a:spcPct val="125000"/>
              </a:lnSpc>
              <a:buClr>
                <a:schemeClr val="bg1"/>
              </a:buClr>
            </a:pPr>
            <a:r>
              <a:rPr lang="zh-CN" altLang="en-US" sz="2400" b="1" dirty="0">
                <a:effectLst>
                  <a:outerShdw blurRad="38100" dist="38100" dir="2700000">
                    <a:srgbClr val="C0C0C0"/>
                  </a:outerShdw>
                </a:effectLst>
                <a:latin typeface="Times New Roman" panose="02020603050405020304" pitchFamily="18" charset="0"/>
                <a:ea typeface="黑体" panose="02010609060101010101" pitchFamily="49" charset="-122"/>
              </a:rPr>
              <a:t>      </a:t>
            </a:r>
            <a:r>
              <a:rPr lang="zh-CN" altLang="en-US" sz="2400" b="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表现</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25000"/>
              </a:lnSpc>
            </a:pPr>
            <a:r>
              <a:rPr lang="zh-CN" altLang="en-US" sz="32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①</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反对霸权主义，维护世界和平，为现代化建设争取长期和平的国际环境。</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endParaRPr>
          </a:p>
          <a:p>
            <a:pPr>
              <a:lnSpc>
                <a:spcPct val="125000"/>
              </a:lnSpc>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           </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sym typeface="+mn-ea"/>
              </a:rPr>
              <a:t>（新时期发展对外关系的主要目标）</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gn="l">
              <a:lnSpc>
                <a:spcPct val="125000"/>
              </a:lnSpc>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②</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奉行不结盟政策。</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endParaRPr>
          </a:p>
          <a:p>
            <a:pPr algn="l">
              <a:lnSpc>
                <a:spcPct val="125000"/>
              </a:lnSpc>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           </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sym typeface="+mn-ea"/>
              </a:rPr>
              <a:t>（新时期独立自主和平外交政策的具体表现）</a:t>
            </a:r>
            <a:endParaRPr lang="zh-CN" altLang="en-US" sz="32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endParaRPr>
          </a:p>
          <a:p>
            <a:pPr>
              <a:lnSpc>
                <a:spcPct val="125000"/>
              </a:lnSpc>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③</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实行对外开放，坚持和平共处五项原则。</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endParaRPr>
          </a:p>
          <a:p>
            <a:pPr>
              <a:lnSpc>
                <a:spcPct val="125000"/>
              </a:lnSpc>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           </a:t>
            </a:r>
            <a:r>
              <a:rPr lang="zh-CN" altLang="en-US" sz="3200" b="1" dirty="0">
                <a:solidFill>
                  <a:srgbClr val="0000CC"/>
                </a:solidFill>
                <a:effectLst>
                  <a:outerShdw blurRad="38100" dist="38100" dir="2700000">
                    <a:srgbClr val="C0C0C0"/>
                  </a:outerShdw>
                </a:effectLst>
                <a:latin typeface="Times New Roman" panose="02020603050405020304" pitchFamily="18" charset="0"/>
                <a:ea typeface="楷体_GB2312" pitchFamily="49" charset="-122"/>
                <a:sym typeface="+mn-ea"/>
              </a:rPr>
              <a:t>（新时期建立和发展对外关系的出发点）</a:t>
            </a:r>
            <a:endParaRPr lang="zh-CN" altLang="en-US" sz="2800"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charRg st="22" end="37"/>
                                            </p:txEl>
                                          </p:spTgt>
                                        </p:tgtEl>
                                        <p:attrNameLst>
                                          <p:attrName>style.visibility</p:attrName>
                                        </p:attrNameLst>
                                      </p:cBhvr>
                                      <p:to>
                                        <p:strVal val="visible"/>
                                      </p:to>
                                    </p:set>
                                    <p:anim calcmode="lin" valueType="num">
                                      <p:cBhvr additive="base">
                                        <p:cTn id="7" dur="500" fill="hold"/>
                                        <p:tgtEl>
                                          <p:spTgt spid="169986">
                                            <p:txEl>
                                              <p:charRg st="22"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charRg st="22" end="3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charRg st="3" end="3"/>
                                            </p:txEl>
                                          </p:spTgt>
                                        </p:tgtEl>
                                        <p:attrNameLst>
                                          <p:attrName>style.visibility</p:attrName>
                                        </p:attrNameLst>
                                      </p:cBhvr>
                                      <p:to>
                                        <p:strVal val="visible"/>
                                      </p:to>
                                    </p:set>
                                    <p:anim calcmode="lin" valueType="num">
                                      <p:cBhvr additive="base">
                                        <p:cTn id="13" dur="500" fill="hold"/>
                                        <p:tgtEl>
                                          <p:spTgt spid="169986">
                                            <p:txEl>
                                              <p:char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char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6">
                                            <p:txEl>
                                              <p:charRg st="3" end="3"/>
                                            </p:txEl>
                                          </p:spTgt>
                                        </p:tgtEl>
                                        <p:attrNameLst>
                                          <p:attrName>style.visibility</p:attrName>
                                        </p:attrNameLst>
                                      </p:cBhvr>
                                      <p:to>
                                        <p:strVal val="visible"/>
                                      </p:to>
                                    </p:set>
                                    <p:anim calcmode="lin" valueType="num">
                                      <p:cBhvr additive="base">
                                        <p:cTn id="19" dur="500" fill="hold"/>
                                        <p:tgtEl>
                                          <p:spTgt spid="169986">
                                            <p:txEl>
                                              <p:char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6">
                                            <p:txEl>
                                              <p:char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986">
                                            <p:txEl>
                                              <p:charRg st="4" end="4"/>
                                            </p:txEl>
                                          </p:spTgt>
                                        </p:tgtEl>
                                        <p:attrNameLst>
                                          <p:attrName>style.visibility</p:attrName>
                                        </p:attrNameLst>
                                      </p:cBhvr>
                                      <p:to>
                                        <p:strVal val="visible"/>
                                      </p:to>
                                    </p:set>
                                    <p:anim calcmode="lin" valueType="num">
                                      <p:cBhvr additive="base">
                                        <p:cTn id="25" dur="500" fill="hold"/>
                                        <p:tgtEl>
                                          <p:spTgt spid="169986">
                                            <p:txEl>
                                              <p:char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6">
                                            <p:txEl>
                                              <p:char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986">
                                            <p:txEl>
                                              <p:charRg st="5" end="5"/>
                                            </p:txEl>
                                          </p:spTgt>
                                        </p:tgtEl>
                                        <p:attrNameLst>
                                          <p:attrName>style.visibility</p:attrName>
                                        </p:attrNameLst>
                                      </p:cBhvr>
                                      <p:to>
                                        <p:strVal val="visible"/>
                                      </p:to>
                                    </p:set>
                                    <p:anim calcmode="lin" valueType="num">
                                      <p:cBhvr additive="base">
                                        <p:cTn id="31" dur="500" fill="hold"/>
                                        <p:tgtEl>
                                          <p:spTgt spid="169986">
                                            <p:txEl>
                                              <p:char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9986">
                                            <p:txEl>
                                              <p:char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9986">
                                            <p:txEl>
                                              <p:charRg st="6" end="6"/>
                                            </p:txEl>
                                          </p:spTgt>
                                        </p:tgtEl>
                                        <p:attrNameLst>
                                          <p:attrName>style.visibility</p:attrName>
                                        </p:attrNameLst>
                                      </p:cBhvr>
                                      <p:to>
                                        <p:strVal val="visible"/>
                                      </p:to>
                                    </p:set>
                                    <p:anim calcmode="lin" valueType="num">
                                      <p:cBhvr additive="base">
                                        <p:cTn id="37" dur="500" fill="hold"/>
                                        <p:tgtEl>
                                          <p:spTgt spid="169986">
                                            <p:txEl>
                                              <p:char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986">
                                            <p:txEl>
                                              <p:char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文本框 172033"/>
          <p:cNvSpPr txBox="1"/>
          <p:nvPr/>
        </p:nvSpPr>
        <p:spPr>
          <a:xfrm>
            <a:off x="561975" y="213995"/>
            <a:ext cx="3016885" cy="646430"/>
          </a:xfrm>
          <a:prstGeom prst="rect">
            <a:avLst/>
          </a:prstGeom>
          <a:noFill/>
          <a:ln w="25400">
            <a:noFill/>
          </a:ln>
        </p:spPr>
        <p:txBody>
          <a:bodyPr wrap="square" lIns="90000" tIns="46800" rIns="90000" bIns="46800">
            <a:spAutoFit/>
          </a:bodyPr>
          <a:p>
            <a:pPr>
              <a:lnSpc>
                <a:spcPct val="100000"/>
              </a:lnSpc>
              <a:buClr>
                <a:schemeClr val="bg1"/>
              </a:buClr>
            </a:pPr>
            <a:r>
              <a:rPr lang="en-US" altLang="zh-CN"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外交成就</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pic>
        <p:nvPicPr>
          <p:cNvPr id="2" name="图片 1" descr="KS6TW9RYBL1KBB7FFZ7~~1O"/>
          <p:cNvPicPr>
            <a:picLocks noChangeAspect="1"/>
          </p:cNvPicPr>
          <p:nvPr/>
        </p:nvPicPr>
        <p:blipFill>
          <a:blip r:embed="rId1"/>
          <a:srcRect t="7655" r="7"/>
          <a:stretch>
            <a:fillRect/>
          </a:stretch>
        </p:blipFill>
        <p:spPr>
          <a:xfrm>
            <a:off x="561975" y="860425"/>
            <a:ext cx="8675370" cy="5699125"/>
          </a:xfrm>
          <a:prstGeom prst="rect">
            <a:avLst/>
          </a:prstGeom>
        </p:spPr>
      </p:pic>
      <p:sp>
        <p:nvSpPr>
          <p:cNvPr id="3" name="文本框 2"/>
          <p:cNvSpPr txBox="1"/>
          <p:nvPr/>
        </p:nvSpPr>
        <p:spPr>
          <a:xfrm>
            <a:off x="9053195" y="1800860"/>
            <a:ext cx="2686685" cy="953135"/>
          </a:xfrm>
          <a:prstGeom prst="rect">
            <a:avLst/>
          </a:prstGeom>
          <a:noFill/>
        </p:spPr>
        <p:txBody>
          <a:bodyPr wrap="square" rtlCol="0" anchor="t">
            <a:spAutoFit/>
          </a:bodyPr>
          <a:p>
            <a:r>
              <a:rPr lang="zh-CN" altLang="en-US" sz="28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rPr>
              <a:t>如出席联合国千年首脑会议</a:t>
            </a:r>
            <a:endParaRPr lang="zh-CN" altLang="en-US" sz="28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sym typeface="+mn-ea"/>
            </a:endParaRPr>
          </a:p>
        </p:txBody>
      </p:sp>
      <p:sp>
        <p:nvSpPr>
          <p:cNvPr id="4" name="文本框 3"/>
          <p:cNvSpPr txBox="1"/>
          <p:nvPr/>
        </p:nvSpPr>
        <p:spPr>
          <a:xfrm>
            <a:off x="854075" y="889000"/>
            <a:ext cx="687705" cy="460375"/>
          </a:xfrm>
          <a:prstGeom prst="rect">
            <a:avLst/>
          </a:prstGeom>
          <a:solidFill>
            <a:schemeClr val="bg1"/>
          </a:solidFill>
        </p:spPr>
        <p:txBody>
          <a:bodyPr wrap="square" rtlCol="0">
            <a:spAutoFit/>
            <a:scene3d>
              <a:camera prst="orthographicFront"/>
              <a:lightRig rig="threePt" dir="t"/>
            </a:scene3d>
          </a:bodyPr>
          <a:p>
            <a:r>
              <a:rPr lang="en-US" altLang="zh-CN" sz="2400" b="1">
                <a:solidFill>
                  <a:srgbClr val="161EC6"/>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a:t>
            </a:r>
            <a:endParaRPr lang="en-US" altLang="zh-CN" sz="2400" b="1">
              <a:solidFill>
                <a:srgbClr val="161EC6"/>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ransition spd="slow">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5586" name="图片 195585"/>
          <p:cNvPicPr/>
          <p:nvPr/>
        </p:nvPicPr>
        <p:blipFill>
          <a:blip r:embed="rId1">
            <a:lum bright="70001" contrast="-70000"/>
          </a:blip>
          <a:stretch>
            <a:fillRect/>
          </a:stretch>
        </p:blipFill>
        <p:spPr>
          <a:xfrm>
            <a:off x="1536700" y="30163"/>
            <a:ext cx="9131300" cy="6751637"/>
          </a:xfrm>
          <a:prstGeom prst="rect">
            <a:avLst/>
          </a:prstGeom>
          <a:noFill/>
          <a:ln w="9525">
            <a:noFill/>
          </a:ln>
        </p:spPr>
      </p:pic>
      <p:sp>
        <p:nvSpPr>
          <p:cNvPr id="195588" name="文本框 195587"/>
          <p:cNvSpPr txBox="1"/>
          <p:nvPr/>
        </p:nvSpPr>
        <p:spPr>
          <a:xfrm>
            <a:off x="1919288" y="1484313"/>
            <a:ext cx="8748712" cy="645160"/>
          </a:xfrm>
          <a:prstGeom prst="rect">
            <a:avLst/>
          </a:prstGeom>
          <a:noFill/>
          <a:ln w="9525">
            <a:noFill/>
          </a:ln>
        </p:spPr>
        <p:txBody>
          <a:bodyPr>
            <a:spAutoFit/>
          </a:bodyPr>
          <a:p>
            <a:r>
              <a:rPr lang="en-US" altLang="zh-CN" sz="3600" b="1">
                <a:solidFill>
                  <a:srgbClr val="000000"/>
                </a:solidFill>
                <a:latin typeface="宋体" panose="02010600030101010101" pitchFamily="2" charset="-122"/>
              </a:rPr>
              <a:t> </a:t>
            </a:r>
            <a:endParaRPr lang="en-US" altLang="zh-CN" sz="3200" b="1">
              <a:solidFill>
                <a:srgbClr val="000000"/>
              </a:solidFill>
              <a:latin typeface="Arial" panose="020B0604020202020204" pitchFamily="34" charset="0"/>
              <a:ea typeface="楷体_GB2312" pitchFamily="49" charset="-122"/>
            </a:endParaRPr>
          </a:p>
        </p:txBody>
      </p:sp>
      <p:sp>
        <p:nvSpPr>
          <p:cNvPr id="195589" name="文本框 195588"/>
          <p:cNvSpPr txBox="1"/>
          <p:nvPr/>
        </p:nvSpPr>
        <p:spPr>
          <a:xfrm>
            <a:off x="2063750" y="3644900"/>
            <a:ext cx="5761038" cy="521970"/>
          </a:xfrm>
          <a:prstGeom prst="rect">
            <a:avLst/>
          </a:prstGeom>
          <a:noFill/>
          <a:ln w="9525">
            <a:noFill/>
          </a:ln>
        </p:spPr>
        <p:txBody>
          <a:bodyPr>
            <a:spAutoFit/>
          </a:bodyPr>
          <a:p>
            <a:pPr marL="342900" indent="-342900">
              <a:spcBef>
                <a:spcPct val="50000"/>
              </a:spcBef>
            </a:pPr>
            <a:r>
              <a:rPr lang="en-US" altLang="zh-CN" sz="2800" b="1">
                <a:solidFill>
                  <a:srgbClr val="000000"/>
                </a:solidFill>
                <a:latin typeface="Arial" panose="020B0604020202020204" pitchFamily="34" charset="0"/>
              </a:rPr>
              <a:t>  </a:t>
            </a:r>
            <a:endParaRPr lang="en-US" altLang="zh-CN" sz="2800" b="1">
              <a:solidFill>
                <a:srgbClr val="000000"/>
              </a:solidFill>
              <a:latin typeface="Arial" panose="020B0604020202020204" pitchFamily="34" charset="0"/>
            </a:endParaRPr>
          </a:p>
        </p:txBody>
      </p:sp>
      <p:sp>
        <p:nvSpPr>
          <p:cNvPr id="195590" name="文本框 195589"/>
          <p:cNvSpPr txBox="1"/>
          <p:nvPr/>
        </p:nvSpPr>
        <p:spPr>
          <a:xfrm>
            <a:off x="2063750" y="4221163"/>
            <a:ext cx="7200900" cy="521970"/>
          </a:xfrm>
          <a:prstGeom prst="rect">
            <a:avLst/>
          </a:prstGeom>
          <a:noFill/>
          <a:ln w="9525">
            <a:noFill/>
          </a:ln>
        </p:spPr>
        <p:txBody>
          <a:bodyPr>
            <a:spAutoFit/>
          </a:bodyPr>
          <a:p>
            <a:pPr>
              <a:spcBef>
                <a:spcPct val="50000"/>
              </a:spcBef>
            </a:pPr>
            <a:r>
              <a:rPr lang="en-US" altLang="zh-CN" sz="2800" b="1">
                <a:solidFill>
                  <a:srgbClr val="000000"/>
                </a:solidFill>
                <a:latin typeface="Arial" panose="020B0604020202020204" pitchFamily="34" charset="0"/>
              </a:rPr>
              <a:t> </a:t>
            </a:r>
            <a:endParaRPr lang="en-US" altLang="zh-CN" sz="2800" b="1">
              <a:solidFill>
                <a:srgbClr val="000000"/>
              </a:solidFill>
              <a:latin typeface="Arial" panose="020B0604020202020204" pitchFamily="34" charset="0"/>
            </a:endParaRPr>
          </a:p>
        </p:txBody>
      </p:sp>
      <p:sp>
        <p:nvSpPr>
          <p:cNvPr id="195591" name="文本框 195590"/>
          <p:cNvSpPr txBox="1"/>
          <p:nvPr/>
        </p:nvSpPr>
        <p:spPr>
          <a:xfrm>
            <a:off x="2063750" y="4868863"/>
            <a:ext cx="6769100" cy="521970"/>
          </a:xfrm>
          <a:prstGeom prst="rect">
            <a:avLst/>
          </a:prstGeom>
          <a:noFill/>
          <a:ln w="9525">
            <a:noFill/>
          </a:ln>
        </p:spPr>
        <p:txBody>
          <a:bodyPr>
            <a:spAutoFit/>
          </a:bodyPr>
          <a:p>
            <a:pPr>
              <a:spcBef>
                <a:spcPct val="50000"/>
              </a:spcBef>
            </a:pPr>
            <a:r>
              <a:rPr lang="en-US" altLang="zh-CN" sz="2800" b="1">
                <a:solidFill>
                  <a:srgbClr val="000000"/>
                </a:solidFill>
                <a:latin typeface="Arial" panose="020B0604020202020204" pitchFamily="34" charset="0"/>
              </a:rPr>
              <a:t> </a:t>
            </a:r>
            <a:endParaRPr lang="en-US" altLang="zh-CN" sz="2800" b="1">
              <a:solidFill>
                <a:srgbClr val="000000"/>
              </a:solidFill>
              <a:latin typeface="Arial" panose="020B0604020202020204" pitchFamily="34" charset="0"/>
            </a:endParaRPr>
          </a:p>
        </p:txBody>
      </p:sp>
      <p:sp>
        <p:nvSpPr>
          <p:cNvPr id="195592" name="文本框 195591"/>
          <p:cNvSpPr txBox="1"/>
          <p:nvPr/>
        </p:nvSpPr>
        <p:spPr>
          <a:xfrm>
            <a:off x="2063750" y="5516563"/>
            <a:ext cx="8064500" cy="521970"/>
          </a:xfrm>
          <a:prstGeom prst="rect">
            <a:avLst/>
          </a:prstGeom>
          <a:noFill/>
          <a:ln w="9525">
            <a:noFill/>
          </a:ln>
        </p:spPr>
        <p:txBody>
          <a:bodyPr>
            <a:spAutoFit/>
          </a:bodyPr>
          <a:p>
            <a:pPr>
              <a:spcBef>
                <a:spcPct val="50000"/>
              </a:spcBef>
            </a:pPr>
            <a:r>
              <a:rPr lang="en-US" altLang="zh-CN" sz="2800" b="1">
                <a:solidFill>
                  <a:srgbClr val="000000"/>
                </a:solidFill>
                <a:latin typeface="Arial" panose="020B0604020202020204" pitchFamily="34" charset="0"/>
              </a:rPr>
              <a:t> </a:t>
            </a:r>
            <a:endParaRPr lang="en-US" altLang="zh-CN" sz="2800" b="1">
              <a:solidFill>
                <a:srgbClr val="000000"/>
              </a:solidFill>
              <a:latin typeface="Arial" panose="020B0604020202020204" pitchFamily="34" charset="0"/>
            </a:endParaRPr>
          </a:p>
        </p:txBody>
      </p:sp>
      <p:sp>
        <p:nvSpPr>
          <p:cNvPr id="195593" name="文本框 195592"/>
          <p:cNvSpPr txBox="1"/>
          <p:nvPr/>
        </p:nvSpPr>
        <p:spPr>
          <a:xfrm>
            <a:off x="1524000" y="0"/>
            <a:ext cx="7240588" cy="583565"/>
          </a:xfrm>
          <a:prstGeom prst="rect">
            <a:avLst/>
          </a:prstGeom>
          <a:noFill/>
          <a:ln w="9525">
            <a:noFill/>
          </a:ln>
        </p:spPr>
        <p:txBody>
          <a:bodyPr>
            <a:spAutoFit/>
          </a:bodyPr>
          <a:p>
            <a:pPr>
              <a:spcBef>
                <a:spcPct val="50000"/>
              </a:spcBef>
            </a:pPr>
            <a:r>
              <a:rPr lang="zh-CN" altLang="en-US" sz="3200" b="1">
                <a:solidFill>
                  <a:srgbClr val="000000"/>
                </a:solidFill>
                <a:latin typeface="Arial" panose="020B0604020202020204" pitchFamily="34" charset="0"/>
                <a:ea typeface="黑体" panose="02010609060101010101" pitchFamily="49" charset="-122"/>
              </a:rPr>
              <a:t>维和任务：中国维和军人</a:t>
            </a:r>
            <a:endParaRPr lang="zh-CN" altLang="en-US" sz="3200" b="1">
              <a:solidFill>
                <a:srgbClr val="000000"/>
              </a:solidFill>
              <a:latin typeface="Arial" panose="020B0604020202020204" pitchFamily="34" charset="0"/>
              <a:ea typeface="黑体" panose="02010609060101010101" pitchFamily="49" charset="-122"/>
            </a:endParaRPr>
          </a:p>
        </p:txBody>
      </p:sp>
      <p:pic>
        <p:nvPicPr>
          <p:cNvPr id="195594" name="图片 195593" descr="290441">
            <a:hlinkClick r:id="rId2" action="ppaction://hlinkfile"/>
          </p:cNvPr>
          <p:cNvPicPr>
            <a:picLocks noChangeAspect="1"/>
          </p:cNvPicPr>
          <p:nvPr/>
        </p:nvPicPr>
        <p:blipFill>
          <a:blip r:embed="rId3"/>
          <a:stretch>
            <a:fillRect/>
          </a:stretch>
        </p:blipFill>
        <p:spPr>
          <a:xfrm>
            <a:off x="1524000" y="609600"/>
            <a:ext cx="4572000" cy="3429000"/>
          </a:xfrm>
          <a:prstGeom prst="rect">
            <a:avLst/>
          </a:prstGeom>
          <a:noFill/>
          <a:ln w="9525">
            <a:noFill/>
          </a:ln>
        </p:spPr>
      </p:pic>
      <p:pic>
        <p:nvPicPr>
          <p:cNvPr id="195595" name="图片 195594" descr="290445"/>
          <p:cNvPicPr>
            <a:picLocks noChangeAspect="1"/>
          </p:cNvPicPr>
          <p:nvPr/>
        </p:nvPicPr>
        <p:blipFill>
          <a:blip r:embed="rId4"/>
          <a:stretch>
            <a:fillRect/>
          </a:stretch>
        </p:blipFill>
        <p:spPr>
          <a:xfrm>
            <a:off x="6096000" y="533400"/>
            <a:ext cx="4572000" cy="3429000"/>
          </a:xfrm>
          <a:prstGeom prst="rect">
            <a:avLst/>
          </a:prstGeom>
          <a:noFill/>
          <a:ln w="9525">
            <a:noFill/>
          </a:ln>
        </p:spPr>
      </p:pic>
      <p:pic>
        <p:nvPicPr>
          <p:cNvPr id="195596" name="图片 195595" descr="无标题"/>
          <p:cNvPicPr>
            <a:picLocks noChangeAspect="1"/>
          </p:cNvPicPr>
          <p:nvPr/>
        </p:nvPicPr>
        <p:blipFill>
          <a:blip r:embed="rId5"/>
          <a:stretch>
            <a:fillRect/>
          </a:stretch>
        </p:blipFill>
        <p:spPr>
          <a:xfrm>
            <a:off x="2286000" y="3989388"/>
            <a:ext cx="2514600" cy="2868612"/>
          </a:xfrm>
          <a:prstGeom prst="rect">
            <a:avLst/>
          </a:prstGeom>
          <a:noFill/>
          <a:ln w="9525">
            <a:noFill/>
          </a:ln>
        </p:spPr>
      </p:pic>
      <p:pic>
        <p:nvPicPr>
          <p:cNvPr id="195597" name="图片 195596" descr="1030022_834793"/>
          <p:cNvPicPr>
            <a:picLocks noChangeAspect="1"/>
          </p:cNvPicPr>
          <p:nvPr/>
        </p:nvPicPr>
        <p:blipFill>
          <a:blip r:embed="rId6"/>
          <a:stretch>
            <a:fillRect/>
          </a:stretch>
        </p:blipFill>
        <p:spPr>
          <a:xfrm>
            <a:off x="5600700" y="3851275"/>
            <a:ext cx="5067300" cy="3006725"/>
          </a:xfrm>
          <a:prstGeom prst="rect">
            <a:avLst/>
          </a:prstGeom>
          <a:noFill/>
          <a:ln w="9525">
            <a:noFill/>
          </a:ln>
        </p:spPr>
      </p:pic>
    </p:spTree>
  </p:cSld>
  <p:clrMapOvr>
    <a:masterClrMapping/>
  </p:clrMapOvr>
  <p:transition spd="slow">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文本框 196609"/>
          <p:cNvSpPr txBox="1"/>
          <p:nvPr/>
        </p:nvSpPr>
        <p:spPr>
          <a:xfrm>
            <a:off x="2413000" y="4792663"/>
            <a:ext cx="3973513" cy="119888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2009</a:t>
            </a:r>
            <a:r>
              <a:rPr lang="zh-CN" altLang="en-US" sz="2400" b="1" dirty="0">
                <a:latin typeface="Arial" panose="020B0604020202020204" pitchFamily="34" charset="0"/>
              </a:rPr>
              <a:t>年</a:t>
            </a:r>
            <a:r>
              <a:rPr lang="en-US" altLang="zh-CN" sz="2400" b="1" dirty="0">
                <a:latin typeface="Arial" panose="020B0604020202020204" pitchFamily="34" charset="0"/>
              </a:rPr>
              <a:t>9</a:t>
            </a:r>
            <a:r>
              <a:rPr lang="zh-CN" altLang="en-US" sz="2400" b="1" dirty="0">
                <a:latin typeface="Arial" panose="020B0604020202020204" pitchFamily="34" charset="0"/>
              </a:rPr>
              <a:t>月 胡锦涛出席安理会核不扩散与核裁军峰会</a:t>
            </a:r>
            <a:endParaRPr lang="zh-CN" altLang="en-US" sz="2400" b="1" dirty="0">
              <a:latin typeface="Arial" panose="020B0604020202020204" pitchFamily="34" charset="0"/>
            </a:endParaRPr>
          </a:p>
        </p:txBody>
      </p:sp>
      <p:pic>
        <p:nvPicPr>
          <p:cNvPr id="196611" name="图片 196610" descr="胡锦涛"/>
          <p:cNvPicPr>
            <a:picLocks noChangeAspect="1"/>
          </p:cNvPicPr>
          <p:nvPr/>
        </p:nvPicPr>
        <p:blipFill>
          <a:blip r:embed="rId1"/>
          <a:stretch>
            <a:fillRect/>
          </a:stretch>
        </p:blipFill>
        <p:spPr>
          <a:xfrm>
            <a:off x="2498725" y="247650"/>
            <a:ext cx="3624263" cy="4297363"/>
          </a:xfrm>
          <a:prstGeom prst="rect">
            <a:avLst/>
          </a:prstGeom>
          <a:noFill/>
          <a:ln w="9525">
            <a:noFill/>
          </a:ln>
        </p:spPr>
      </p:pic>
      <p:pic>
        <p:nvPicPr>
          <p:cNvPr id="196612" name="图片 196611" descr="a28a01dcd29d97185882ddd4"/>
          <p:cNvPicPr>
            <a:picLocks noChangeAspect="1"/>
          </p:cNvPicPr>
          <p:nvPr/>
        </p:nvPicPr>
        <p:blipFill>
          <a:blip r:embed="rId2"/>
          <a:stretch>
            <a:fillRect/>
          </a:stretch>
        </p:blipFill>
        <p:spPr>
          <a:xfrm>
            <a:off x="6296025" y="233363"/>
            <a:ext cx="3684588" cy="4351337"/>
          </a:xfrm>
          <a:prstGeom prst="rect">
            <a:avLst/>
          </a:prstGeom>
          <a:noFill/>
          <a:ln w="9525">
            <a:noFill/>
          </a:ln>
        </p:spPr>
      </p:pic>
      <p:sp>
        <p:nvSpPr>
          <p:cNvPr id="196613" name="文本框 196612"/>
          <p:cNvSpPr txBox="1"/>
          <p:nvPr/>
        </p:nvSpPr>
        <p:spPr>
          <a:xfrm>
            <a:off x="6508750" y="4795838"/>
            <a:ext cx="3444875" cy="119888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2009</a:t>
            </a:r>
            <a:r>
              <a:rPr lang="zh-CN" altLang="en-US" sz="2400" b="1" dirty="0">
                <a:latin typeface="Arial" panose="020B0604020202020204" pitchFamily="34" charset="0"/>
              </a:rPr>
              <a:t>年</a:t>
            </a:r>
            <a:r>
              <a:rPr lang="en-US" altLang="zh-CN" sz="2400" b="1" dirty="0">
                <a:latin typeface="Arial" panose="020B0604020202020204" pitchFamily="34" charset="0"/>
              </a:rPr>
              <a:t>9</a:t>
            </a:r>
            <a:r>
              <a:rPr lang="zh-CN" altLang="en-US" sz="2400" b="1" dirty="0">
                <a:latin typeface="Arial" panose="020B0604020202020204" pitchFamily="34" charset="0"/>
              </a:rPr>
              <a:t>月胡锦涛出席第六十四届联合国大会一般性辩论会。</a:t>
            </a:r>
            <a:endParaRPr lang="zh-CN" altLang="en-US" sz="2400" b="1" dirty="0">
              <a:latin typeface="Arial" panose="020B0604020202020204" pitchFamily="34" charset="0"/>
            </a:endParaRPr>
          </a:p>
        </p:txBody>
      </p:sp>
    </p:spTree>
  </p:cSld>
  <p:clrMapOvr>
    <a:masterClrMapping/>
  </p:clrMapOvr>
  <p:transition spd="slow">
    <p:plu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文本框 172033"/>
          <p:cNvSpPr txBox="1"/>
          <p:nvPr/>
        </p:nvSpPr>
        <p:spPr>
          <a:xfrm>
            <a:off x="561975" y="213995"/>
            <a:ext cx="11210290" cy="2793365"/>
          </a:xfrm>
          <a:prstGeom prst="rect">
            <a:avLst/>
          </a:prstGeom>
          <a:noFill/>
          <a:ln w="25400">
            <a:noFill/>
          </a:ln>
        </p:spPr>
        <p:txBody>
          <a:bodyPr wrap="square" lIns="90000" tIns="46800" rIns="90000" bIns="46800">
            <a:spAutoFit/>
          </a:bodyPr>
          <a:p>
            <a:pPr>
              <a:lnSpc>
                <a:spcPct val="110000"/>
              </a:lnSpc>
              <a:buClr>
                <a:schemeClr val="bg1"/>
              </a:buClr>
            </a:pPr>
            <a:r>
              <a:rPr lang="en-US" altLang="zh-CN" sz="3600" b="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a:t>
            </a:r>
            <a:r>
              <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外交成就</a:t>
            </a:r>
            <a:endParaRPr lang="zh-CN" altLang="en-US" sz="36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buClr>
                <a:schemeClr val="bg1"/>
              </a:buClr>
            </a:pPr>
            <a:r>
              <a:rPr lang="zh-CN" altLang="en-US" sz="2400" b="1" dirty="0">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 (2)</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sym typeface="+mn-ea"/>
              </a:rPr>
              <a:t>推进新型区域合作 </a:t>
            </a:r>
            <a:r>
              <a:rPr lang="zh-CN" altLang="en-US" sz="3200" b="1" dirty="0">
                <a:solidFill>
                  <a:srgbClr val="080808"/>
                </a:solidFill>
                <a:effectLst>
                  <a:outerShdw blurRad="38100" dist="38100" dir="2700000">
                    <a:srgbClr val="C0C0C0"/>
                  </a:outerShdw>
                </a:effectLst>
                <a:latin typeface="Arial" panose="020B0604020202020204" pitchFamily="34" charset="0"/>
                <a:sym typeface="+mn-ea"/>
              </a:rPr>
              <a:t>            </a:t>
            </a:r>
            <a:endParaRPr lang="zh-CN" altLang="en-US" sz="3200" b="1" dirty="0">
              <a:solidFill>
                <a:srgbClr val="080808"/>
              </a:solidFill>
              <a:effectLst>
                <a:outerShdw blurRad="38100" dist="38100" dir="2700000">
                  <a:srgbClr val="C0C0C0"/>
                </a:outerShdw>
              </a:effectLst>
              <a:latin typeface="Arial" panose="020B0604020202020204" pitchFamily="34" charset="0"/>
            </a:endParaRPr>
          </a:p>
          <a:p>
            <a:pPr>
              <a:lnSpc>
                <a:spcPct val="105000"/>
              </a:lnSpc>
            </a:pPr>
            <a:r>
              <a:rPr lang="zh-CN" altLang="en-US" sz="3200" b="1" dirty="0">
                <a:solidFill>
                  <a:srgbClr val="080808"/>
                </a:solidFill>
                <a:effectLst>
                  <a:outerShdw blurRad="38100" dist="38100" dir="2700000">
                    <a:srgbClr val="C0C0C0"/>
                  </a:outerShdw>
                </a:effectLst>
                <a:latin typeface="Arial" panose="020B0604020202020204" pitchFamily="34" charset="0"/>
                <a:sym typeface="+mn-ea"/>
              </a:rPr>
              <a:t>       </a:t>
            </a:r>
            <a:r>
              <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(1)积极参加亚太经合组织活动。</a:t>
            </a:r>
            <a:endPar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endParaRPr>
          </a:p>
          <a:p>
            <a:pPr>
              <a:lnSpc>
                <a:spcPct val="105000"/>
              </a:lnSpc>
            </a:pPr>
            <a:r>
              <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a:t>
            </a:r>
            <a:r>
              <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积极推动上海合作组织的建立。</a:t>
            </a:r>
            <a:endParaRPr lang="zh-CN" altLang="en-US" sz="3200" b="1" dirty="0">
              <a:solidFill>
                <a:srgbClr val="080808"/>
              </a:solidFill>
              <a:effectLst>
                <a:outerShdw blurRad="38100" dist="38100" dir="2700000">
                  <a:srgbClr val="C0C0C0"/>
                </a:outerShdw>
              </a:effectLst>
              <a:latin typeface="楷体_GB2312" pitchFamily="49" charset="-122"/>
              <a:ea typeface="楷体_GB2312" pitchFamily="49" charset="-122"/>
            </a:endParaRPr>
          </a:p>
          <a:p>
            <a:pPr>
              <a:lnSpc>
                <a:spcPct val="105000"/>
              </a:lnSpc>
            </a:pPr>
            <a:r>
              <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(3)</a:t>
            </a:r>
            <a:r>
              <a:rPr lang="zh-CN" altLang="en-US" sz="32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加强与欧盟、东盟的合作。</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clickPar">
                                  <p:stCondLst>
                                    <p:cond delay="0"/>
                                  </p:stCondLst>
                                  <p:childTnLst>
                                    <p:set>
                                      <p:cBhvr>
                                        <p:cTn id="6" dur="500" fill="hold">
                                          <p:stCondLst>
                                            <p:cond delay="0"/>
                                          </p:stCondLst>
                                        </p:cTn>
                                        <p:tgtEl>
                                          <p:spTgt spid="172034">
                                            <p:txEl>
                                              <p:charRg st="9" end="34"/>
                                            </p:txEl>
                                          </p:spTgt>
                                        </p:tgtEl>
                                        <p:attrNameLst>
                                          <p:attrName>style.visibility</p:attrName>
                                        </p:attrNameLst>
                                      </p:cBhvr>
                                      <p:to>
                                        <p:strVal val="visible"/>
                                      </p:to>
                                    </p:set>
                                    <p:anim calcmode="lin" valueType="num">
                                      <p:cBhvr additive="base">
                                        <p:cTn id="7" dur="500" fill="hold"/>
                                        <p:tgtEl>
                                          <p:spTgt spid="172034">
                                            <p:txEl>
                                              <p:charRg st="9" end="3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charRg st="9" end="3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013kt404  (10).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Par">
                                  <p:stCondLst>
                                    <p:cond delay="0"/>
                                  </p:stCondLst>
                                  <p:childTnLst>
                                    <p:set>
                                      <p:cBhvr>
                                        <p:cTn id="12" dur="500" fill="hold">
                                          <p:stCondLst>
                                            <p:cond delay="0"/>
                                          </p:stCondLst>
                                        </p:cTn>
                                        <p:tgtEl>
                                          <p:spTgt spid="172034">
                                            <p:txEl>
                                              <p:charRg st="34" end="48"/>
                                            </p:txEl>
                                          </p:spTgt>
                                        </p:tgtEl>
                                        <p:attrNameLst>
                                          <p:attrName>style.visibility</p:attrName>
                                        </p:attrNameLst>
                                      </p:cBhvr>
                                      <p:to>
                                        <p:strVal val="visible"/>
                                      </p:to>
                                    </p:set>
                                    <p:anim calcmode="lin" valueType="num">
                                      <p:cBhvr additive="base">
                                        <p:cTn id="13" dur="500" fill="hold"/>
                                        <p:tgtEl>
                                          <p:spTgt spid="172034">
                                            <p:txEl>
                                              <p:charRg st="34" end="4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4">
                                            <p:txEl>
                                              <p:charRg st="34" end="4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013kt404  (10).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Par">
                                  <p:stCondLst>
                                    <p:cond delay="0"/>
                                  </p:stCondLst>
                                  <p:childTnLst>
                                    <p:set>
                                      <p:cBhvr>
                                        <p:cTn id="18" dur="500" fill="hold">
                                          <p:stCondLst>
                                            <p:cond delay="0"/>
                                          </p:stCondLst>
                                        </p:cTn>
                                        <p:tgtEl>
                                          <p:spTgt spid="172034">
                                            <p:txEl>
                                              <p:charRg st="88" end="101"/>
                                            </p:txEl>
                                          </p:spTgt>
                                        </p:tgtEl>
                                        <p:attrNameLst>
                                          <p:attrName>style.visibility</p:attrName>
                                        </p:attrNameLst>
                                      </p:cBhvr>
                                      <p:to>
                                        <p:strVal val="visible"/>
                                      </p:to>
                                    </p:set>
                                    <p:anim calcmode="lin" valueType="num">
                                      <p:cBhvr additive="base">
                                        <p:cTn id="19" dur="500" fill="hold"/>
                                        <p:tgtEl>
                                          <p:spTgt spid="172034">
                                            <p:txEl>
                                              <p:charRg st="88" end="10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4">
                                            <p:txEl>
                                              <p:charRg st="88" end="10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Par">
                                  <p:stCondLst>
                                    <p:cond delay="0"/>
                                  </p:stCondLst>
                                  <p:childTnLst>
                                    <p:set>
                                      <p:cBhvr>
                                        <p:cTn id="24" dur="500" fill="hold">
                                          <p:stCondLst>
                                            <p:cond delay="0"/>
                                          </p:stCondLst>
                                        </p:cTn>
                                        <p:tgtEl>
                                          <p:spTgt spid="172034">
                                            <p:txEl>
                                              <p:charRg st="146" end="159"/>
                                            </p:txEl>
                                          </p:spTgt>
                                        </p:tgtEl>
                                        <p:attrNameLst>
                                          <p:attrName>style.visibility</p:attrName>
                                        </p:attrNameLst>
                                      </p:cBhvr>
                                      <p:to>
                                        <p:strVal val="visible"/>
                                      </p:to>
                                    </p:set>
                                    <p:anim calcmode="lin" valueType="num">
                                      <p:cBhvr additive="base">
                                        <p:cTn id="25" dur="500" fill="hold"/>
                                        <p:tgtEl>
                                          <p:spTgt spid="172034">
                                            <p:txEl>
                                              <p:charRg st="146" end="15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4">
                                            <p:txEl>
                                              <p:charRg st="146" end="15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Par">
                                  <p:stCondLst>
                                    <p:cond delay="0"/>
                                  </p:stCondLst>
                                  <p:childTnLst>
                                    <p:set>
                                      <p:cBhvr>
                                        <p:cTn id="30" dur="500" fill="hold">
                                          <p:stCondLst>
                                            <p:cond delay="0"/>
                                          </p:stCondLst>
                                        </p:cTn>
                                        <p:tgtEl>
                                          <p:spTgt spid="172034">
                                            <p:txEl>
                                              <p:charRg st="5" end="5"/>
                                            </p:txEl>
                                          </p:spTgt>
                                        </p:tgtEl>
                                        <p:attrNameLst>
                                          <p:attrName>style.visibility</p:attrName>
                                        </p:attrNameLst>
                                      </p:cBhvr>
                                      <p:to>
                                        <p:strVal val="visible"/>
                                      </p:to>
                                    </p:set>
                                    <p:anim calcmode="lin" valueType="num">
                                      <p:cBhvr additive="base">
                                        <p:cTn id="31" dur="500" fill="hold"/>
                                        <p:tgtEl>
                                          <p:spTgt spid="172034">
                                            <p:txEl>
                                              <p:char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4">
                                            <p:txEl>
                                              <p:char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Par">
                                  <p:stCondLst>
                                    <p:cond delay="0"/>
                                  </p:stCondLst>
                                  <p:childTnLst>
                                    <p:set>
                                      <p:cBhvr>
                                        <p:cTn id="36" dur="500" fill="hold">
                                          <p:stCondLst>
                                            <p:cond delay="0"/>
                                          </p:stCondLst>
                                        </p:cTn>
                                        <p:tgtEl>
                                          <p:spTgt spid="172034">
                                            <p:txEl>
                                              <p:charRg st="6" end="6"/>
                                            </p:txEl>
                                          </p:spTgt>
                                        </p:tgtEl>
                                        <p:attrNameLst>
                                          <p:attrName>style.visibility</p:attrName>
                                        </p:attrNameLst>
                                      </p:cBhvr>
                                      <p:to>
                                        <p:strVal val="visible"/>
                                      </p:to>
                                    </p:set>
                                    <p:anim calcmode="lin" valueType="num">
                                      <p:cBhvr additive="base">
                                        <p:cTn id="37" dur="500" fill="hold"/>
                                        <p:tgtEl>
                                          <p:spTgt spid="172034">
                                            <p:txEl>
                                              <p:char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2034">
                                            <p:txEl>
                                              <p:char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Par">
                                  <p:stCondLst>
                                    <p:cond delay="0"/>
                                  </p:stCondLst>
                                  <p:childTnLst>
                                    <p:set>
                                      <p:cBhvr>
                                        <p:cTn id="42" dur="500" fill="hold">
                                          <p:stCondLst>
                                            <p:cond delay="0"/>
                                          </p:stCondLst>
                                        </p:cTn>
                                        <p:tgtEl>
                                          <p:spTgt spid="172034">
                                            <p:txEl>
                                              <p:charRg st="7" end="7"/>
                                            </p:txEl>
                                          </p:spTgt>
                                        </p:tgtEl>
                                        <p:attrNameLst>
                                          <p:attrName>style.visibility</p:attrName>
                                        </p:attrNameLst>
                                      </p:cBhvr>
                                      <p:to>
                                        <p:strVal val="visible"/>
                                      </p:to>
                                    </p:set>
                                    <p:anim calcmode="lin" valueType="num">
                                      <p:cBhvr additive="base">
                                        <p:cTn id="43" dur="500" fill="hold"/>
                                        <p:tgtEl>
                                          <p:spTgt spid="172034">
                                            <p:txEl>
                                              <p:char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2034">
                                            <p:txEl>
                                              <p:char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Par">
                                  <p:stCondLst>
                                    <p:cond delay="0"/>
                                  </p:stCondLst>
                                  <p:childTnLst>
                                    <p:set>
                                      <p:cBhvr>
                                        <p:cTn id="48" dur="500" fill="hold">
                                          <p:stCondLst>
                                            <p:cond delay="0"/>
                                          </p:stCondLst>
                                        </p:cTn>
                                        <p:tgtEl>
                                          <p:spTgt spid="172034">
                                            <p:txEl>
                                              <p:charRg st="8" end="8"/>
                                            </p:txEl>
                                          </p:spTgt>
                                        </p:tgtEl>
                                        <p:attrNameLst>
                                          <p:attrName>style.visibility</p:attrName>
                                        </p:attrNameLst>
                                      </p:cBhvr>
                                      <p:to>
                                        <p:strVal val="visible"/>
                                      </p:to>
                                    </p:set>
                                    <p:anim calcmode="lin" valueType="num">
                                      <p:cBhvr additive="base">
                                        <p:cTn id="49" dur="500" fill="hold"/>
                                        <p:tgtEl>
                                          <p:spTgt spid="172034">
                                            <p:txEl>
                                              <p:char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2034">
                                            <p:txEl>
                                              <p:char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4690" y="646430"/>
            <a:ext cx="10885170" cy="5631180"/>
          </a:xfrm>
          <a:prstGeom prst="rect">
            <a:avLst/>
          </a:prstGeom>
          <a:noFill/>
        </p:spPr>
        <p:txBody>
          <a:bodyPr wrap="square" rtlCol="0">
            <a:spAutoFit/>
          </a:bodyPr>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3．1954年6月，中印两国在新德里发表声明，指出：“在我们与亚洲以及世界其他国家的关系中，也应该适用这些原则，如果这些原则不仅适用于各国之间，而且适用于一般国际关系之中，它们将形成和平与安全的坚固基础。”这些原则(　　)</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A．消除了世界各国间的矛盾</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sym typeface="+mn-ea"/>
              </a:rPr>
              <a:t>，成为处理国际关系</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sym typeface="+mn-ea"/>
              </a:rPr>
              <a:t>          的基本准则</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B．与中国独立自主的和平外交政策相违背</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C．超越了意识形态的界线，具有开放性和包容性</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D．标志中国已经放弃了“一边倒”的外交政策</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9" name="燕尾形 8"/>
          <p:cNvSpPr/>
          <p:nvPr/>
        </p:nvSpPr>
        <p:spPr>
          <a:xfrm>
            <a:off x="238760" y="92710"/>
            <a:ext cx="245935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预习检测</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050" name="勾"/>
          <p:cNvSpPr/>
          <p:nvPr/>
        </p:nvSpPr>
        <p:spPr bwMode="auto">
          <a:xfrm>
            <a:off x="1291590" y="5083810"/>
            <a:ext cx="808355" cy="680720"/>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FF0000"/>
          </a:solidFill>
          <a:ln w="9525">
            <a:solidFill>
              <a:srgbClr val="FF0000"/>
            </a:solidFill>
            <a:round/>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3" name="文本框 89092"/>
          <p:cNvSpPr txBox="1"/>
          <p:nvPr/>
        </p:nvSpPr>
        <p:spPr>
          <a:xfrm>
            <a:off x="1905000" y="1371600"/>
            <a:ext cx="8534400" cy="5015865"/>
          </a:xfrm>
          <a:prstGeom prst="rect">
            <a:avLst/>
          </a:prstGeom>
          <a:noFill/>
          <a:ln w="9525">
            <a:noFill/>
          </a:ln>
        </p:spPr>
        <p:txBody>
          <a:bodyPr>
            <a:spAutoFit/>
          </a:bodyPr>
          <a:p>
            <a:r>
              <a:rPr lang="en-US" altLang="zh-CN" sz="3200" b="1" dirty="0">
                <a:latin typeface="Times New Roman" panose="02020603050405020304" pitchFamily="18" charset="0"/>
                <a:ea typeface="楷体_GB2312" pitchFamily="49" charset="-122"/>
              </a:rPr>
              <a:t>         </a:t>
            </a:r>
            <a:r>
              <a:rPr lang="zh-CN" altLang="en-US" sz="3200" b="1" dirty="0">
                <a:latin typeface="Times New Roman" panose="02020603050405020304" pitchFamily="18" charset="0"/>
                <a:ea typeface="楷体_GB2312" pitchFamily="49" charset="-122"/>
              </a:rPr>
              <a:t>简称</a:t>
            </a:r>
            <a:r>
              <a:rPr lang="en-US" altLang="zh-CN" sz="3200" b="1" dirty="0">
                <a:latin typeface="Times New Roman" panose="02020603050405020304" pitchFamily="18" charset="0"/>
                <a:ea typeface="楷体_GB2312" pitchFamily="49" charset="-122"/>
              </a:rPr>
              <a:t>APEC</a:t>
            </a:r>
            <a:r>
              <a:rPr lang="zh-CN" altLang="en-US" sz="3200" b="1" dirty="0">
                <a:latin typeface="Times New Roman" panose="02020603050405020304" pitchFamily="18" charset="0"/>
                <a:ea typeface="楷体_GB2312" pitchFamily="49" charset="-122"/>
              </a:rPr>
              <a:t>，是亚太地区重要的政府间区</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域经济合作组织，是本区域国家和地区加强多</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边经济联系、交流与合作的重要组织之一。</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         该组织的</a:t>
            </a:r>
            <a:r>
              <a:rPr lang="zh-CN" altLang="en-US" sz="3200" b="1" dirty="0">
                <a:solidFill>
                  <a:srgbClr val="FF0000"/>
                </a:solidFill>
                <a:latin typeface="Times New Roman" panose="02020603050405020304" pitchFamily="18" charset="0"/>
                <a:ea typeface="楷体_GB2312" pitchFamily="49" charset="-122"/>
              </a:rPr>
              <a:t>宗旨和目标</a:t>
            </a:r>
            <a:r>
              <a:rPr lang="zh-CN" altLang="en-US" sz="3200" b="1" dirty="0">
                <a:latin typeface="Times New Roman" panose="02020603050405020304" pitchFamily="18" charset="0"/>
                <a:ea typeface="楷体_GB2312" pitchFamily="49" charset="-122"/>
              </a:rPr>
              <a:t>为“相互依存，共同</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利益，坚持开放性多边贸易体制和减少区域间</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贸易壁垒。”</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         目前共有</a:t>
            </a:r>
            <a:r>
              <a:rPr lang="en-US" altLang="zh-CN" sz="3200" b="1" dirty="0">
                <a:latin typeface="Times New Roman" panose="02020603050405020304" pitchFamily="18" charset="0"/>
                <a:ea typeface="楷体_GB2312" pitchFamily="49" charset="-122"/>
              </a:rPr>
              <a:t>21</a:t>
            </a:r>
            <a:r>
              <a:rPr lang="zh-CN" altLang="en-US" sz="3200" b="1" dirty="0">
                <a:latin typeface="Times New Roman" panose="02020603050405020304" pitchFamily="18" charset="0"/>
                <a:ea typeface="楷体_GB2312" pitchFamily="49" charset="-122"/>
              </a:rPr>
              <a:t>个成员国，拥有世界世界人口</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的</a:t>
            </a:r>
            <a:r>
              <a:rPr lang="en-US" altLang="zh-CN" sz="3200" b="1" dirty="0">
                <a:latin typeface="Times New Roman" panose="02020603050405020304" pitchFamily="18" charset="0"/>
                <a:ea typeface="楷体_GB2312" pitchFamily="49" charset="-122"/>
              </a:rPr>
              <a:t>45%</a:t>
            </a:r>
            <a:r>
              <a:rPr lang="zh-CN" altLang="en-US" sz="3200" b="1" dirty="0">
                <a:latin typeface="Times New Roman" panose="02020603050405020304" pitchFamily="18" charset="0"/>
                <a:ea typeface="楷体_GB2312" pitchFamily="49" charset="-122"/>
              </a:rPr>
              <a:t>，国民生产总值约占世界总量的</a:t>
            </a:r>
            <a:r>
              <a:rPr lang="en-US" altLang="zh-CN" sz="3200" b="1" dirty="0">
                <a:latin typeface="Times New Roman" panose="02020603050405020304" pitchFamily="18" charset="0"/>
                <a:ea typeface="楷体_GB2312" pitchFamily="49" charset="-122"/>
              </a:rPr>
              <a:t>55%</a:t>
            </a:r>
            <a:r>
              <a:rPr lang="zh-CN" altLang="en-US" sz="3200" b="1" dirty="0">
                <a:latin typeface="Times New Roman" panose="02020603050405020304" pitchFamily="18" charset="0"/>
                <a:ea typeface="楷体_GB2312" pitchFamily="49" charset="-122"/>
              </a:rPr>
              <a:t>，</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贸易额为世界总额的</a:t>
            </a:r>
            <a:r>
              <a:rPr lang="en-US" altLang="zh-CN" sz="3200" b="1" dirty="0">
                <a:latin typeface="Times New Roman" panose="02020603050405020304" pitchFamily="18" charset="0"/>
                <a:ea typeface="楷体_GB2312" pitchFamily="49" charset="-122"/>
              </a:rPr>
              <a:t>46%</a:t>
            </a:r>
            <a:r>
              <a:rPr lang="zh-CN" altLang="en-US" sz="3200" b="1" dirty="0">
                <a:latin typeface="Times New Roman" panose="02020603050405020304" pitchFamily="18" charset="0"/>
                <a:ea typeface="楷体_GB2312" pitchFamily="49" charset="-122"/>
              </a:rPr>
              <a:t>。每年一届部长级年</a:t>
            </a:r>
            <a:endParaRPr lang="zh-CN" altLang="en-US" sz="3200" b="1" dirty="0">
              <a:latin typeface="Times New Roman" panose="02020603050405020304" pitchFamily="18" charset="0"/>
              <a:ea typeface="楷体_GB2312" pitchFamily="49" charset="-122"/>
            </a:endParaRPr>
          </a:p>
          <a:p>
            <a:r>
              <a:rPr lang="zh-CN" altLang="en-US" sz="3200" b="1" dirty="0">
                <a:latin typeface="Times New Roman" panose="02020603050405020304" pitchFamily="18" charset="0"/>
                <a:ea typeface="楷体_GB2312" pitchFamily="49" charset="-122"/>
              </a:rPr>
              <a:t>会和领导人非正式会议。</a:t>
            </a:r>
            <a:endParaRPr lang="zh-CN" altLang="en-US" sz="3200" b="1" dirty="0">
              <a:latin typeface="Times New Roman" panose="02020603050405020304" pitchFamily="18" charset="0"/>
              <a:ea typeface="楷体_GB2312" pitchFamily="49" charset="-122"/>
            </a:endParaRPr>
          </a:p>
        </p:txBody>
      </p:sp>
      <p:sp>
        <p:nvSpPr>
          <p:cNvPr id="89090" name="标题 89089"/>
          <p:cNvSpPr>
            <a:spLocks noGrp="1"/>
          </p:cNvSpPr>
          <p:nvPr>
            <p:ph type="title"/>
          </p:nvPr>
        </p:nvSpPr>
        <p:spPr>
          <a:xfrm>
            <a:off x="1524000" y="0"/>
            <a:ext cx="2057400" cy="692150"/>
          </a:xfrm>
        </p:spPr>
        <p:txBody>
          <a:bodyPr anchor="ctr"/>
          <a:p>
            <a:pPr algn="l"/>
            <a:r>
              <a:rPr lang="zh-CN" altLang="en-US" sz="3600" b="1" dirty="0">
                <a:solidFill>
                  <a:srgbClr val="FF0000"/>
                </a:solidFill>
              </a:rPr>
              <a:t>知识拓展</a:t>
            </a:r>
            <a:endParaRPr lang="zh-CN" altLang="en-US" sz="3600" b="1" dirty="0">
              <a:solidFill>
                <a:srgbClr val="FF0000"/>
              </a:solidFill>
            </a:endParaRPr>
          </a:p>
        </p:txBody>
      </p:sp>
      <p:sp>
        <p:nvSpPr>
          <p:cNvPr id="89091" name="文本占位符 89090"/>
          <p:cNvSpPr>
            <a:spLocks noGrp="1"/>
          </p:cNvSpPr>
          <p:nvPr>
            <p:ph type="body" idx="1"/>
          </p:nvPr>
        </p:nvSpPr>
        <p:spPr>
          <a:xfrm>
            <a:off x="3733800" y="304800"/>
            <a:ext cx="4648200" cy="762000"/>
          </a:xfrm>
          <a:ln w="38100">
            <a:solidFill>
              <a:srgbClr val="800000"/>
            </a:solidFill>
            <a:miter/>
          </a:ln>
        </p:spPr>
        <p:txBody>
          <a:bodyPr/>
          <a:p>
            <a:pPr algn="ctr">
              <a:buNone/>
            </a:pPr>
            <a:r>
              <a:rPr lang="zh-CN" altLang="en-US" sz="4000" b="1" dirty="0">
                <a:solidFill>
                  <a:srgbClr val="0000CC"/>
                </a:solidFill>
                <a:ea typeface="黑体" panose="02010609060101010101" pitchFamily="49" charset="-122"/>
              </a:rPr>
              <a:t>亚太经济合作组织</a:t>
            </a:r>
            <a:endParaRPr lang="zh-CN" altLang="en-US" sz="4000" b="1" dirty="0">
              <a:solidFill>
                <a:srgbClr val="0000CC"/>
              </a:solidFill>
              <a:ea typeface="黑体" panose="02010609060101010101" pitchFamily="49" charset="-122"/>
            </a:endParaRPr>
          </a:p>
        </p:txBody>
      </p:sp>
      <p:pic>
        <p:nvPicPr>
          <p:cNvPr id="89094" name="图片 89093" descr="亞太經濟合作組織"/>
          <p:cNvPicPr>
            <a:picLocks noChangeAspect="1"/>
          </p:cNvPicPr>
          <p:nvPr/>
        </p:nvPicPr>
        <p:blipFill>
          <a:blip r:embed="rId1"/>
          <a:stretch>
            <a:fillRect/>
          </a:stretch>
        </p:blipFill>
        <p:spPr>
          <a:xfrm>
            <a:off x="3200400" y="1295400"/>
            <a:ext cx="4953000" cy="4876800"/>
          </a:xfrm>
          <a:prstGeom prst="rect">
            <a:avLst/>
          </a:prstGeom>
          <a:noFill/>
          <a:ln w="9525">
            <a:no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wedge">
                                      <p:cBhvr>
                                        <p:cTn id="7" dur="2000"/>
                                        <p:tgtEl>
                                          <p:spTgt spid="890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9094"/>
                                        </p:tgtEl>
                                      </p:cBhvr>
                                    </p:animEffect>
                                    <p:set>
                                      <p:cBhvr>
                                        <p:cTn id="12" dur="1" fill="hold">
                                          <p:stCondLst>
                                            <p:cond delay="1999"/>
                                          </p:stCondLst>
                                        </p:cTn>
                                        <p:tgtEl>
                                          <p:spTgt spid="89094"/>
                                        </p:tgtEl>
                                        <p:attrNameLst>
                                          <p:attrName>style.visibility</p:attrName>
                                        </p:attrNameLst>
                                      </p:cBhvr>
                                      <p:to>
                                        <p:strVal val="hidden"/>
                                      </p:to>
                                    </p:se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89093">
                                            <p:txEl>
                                              <p:charRg st="0" end="29"/>
                                            </p:txEl>
                                          </p:spTgt>
                                        </p:tgtEl>
                                        <p:attrNameLst>
                                          <p:attrName>style.visibility</p:attrName>
                                        </p:attrNameLst>
                                      </p:cBhvr>
                                      <p:to>
                                        <p:strVal val="visible"/>
                                      </p:to>
                                    </p:set>
                                    <p:animEffect transition="in" filter="wipe(left)">
                                      <p:cBhvr>
                                        <p:cTn id="16" dur="2000"/>
                                        <p:tgtEl>
                                          <p:spTgt spid="89093">
                                            <p:txEl>
                                              <p:charRg st="0" end="29"/>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89093">
                                            <p:txEl>
                                              <p:charRg st="29" end="50"/>
                                            </p:txEl>
                                          </p:spTgt>
                                        </p:tgtEl>
                                        <p:attrNameLst>
                                          <p:attrName>style.visibility</p:attrName>
                                        </p:attrNameLst>
                                      </p:cBhvr>
                                      <p:to>
                                        <p:strVal val="visible"/>
                                      </p:to>
                                    </p:set>
                                    <p:animEffect transition="in" filter="wipe(left)">
                                      <p:cBhvr>
                                        <p:cTn id="20" dur="2000"/>
                                        <p:tgtEl>
                                          <p:spTgt spid="89093">
                                            <p:txEl>
                                              <p:charRg st="29" end="50"/>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89093">
                                            <p:txEl>
                                              <p:charRg st="50" end="70"/>
                                            </p:txEl>
                                          </p:spTgt>
                                        </p:tgtEl>
                                        <p:attrNameLst>
                                          <p:attrName>style.visibility</p:attrName>
                                        </p:attrNameLst>
                                      </p:cBhvr>
                                      <p:to>
                                        <p:strVal val="visible"/>
                                      </p:to>
                                    </p:set>
                                    <p:animEffect transition="in" filter="wipe(left)">
                                      <p:cBhvr>
                                        <p:cTn id="24" dur="2000"/>
                                        <p:tgtEl>
                                          <p:spTgt spid="89093">
                                            <p:txEl>
                                              <p:charRg st="50" end="7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9093">
                                            <p:txEl>
                                              <p:charRg st="70" end="98"/>
                                            </p:txEl>
                                          </p:spTgt>
                                        </p:tgtEl>
                                        <p:attrNameLst>
                                          <p:attrName>style.visibility</p:attrName>
                                        </p:attrNameLst>
                                      </p:cBhvr>
                                      <p:to>
                                        <p:strVal val="visible"/>
                                      </p:to>
                                    </p:set>
                                    <p:animEffect transition="in" filter="wipe(left)">
                                      <p:cBhvr>
                                        <p:cTn id="29" dur="2000"/>
                                        <p:tgtEl>
                                          <p:spTgt spid="89093">
                                            <p:txEl>
                                              <p:charRg st="70" end="98"/>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89093">
                                            <p:txEl>
                                              <p:charRg st="98" end="119"/>
                                            </p:txEl>
                                          </p:spTgt>
                                        </p:tgtEl>
                                        <p:attrNameLst>
                                          <p:attrName>style.visibility</p:attrName>
                                        </p:attrNameLst>
                                      </p:cBhvr>
                                      <p:to>
                                        <p:strVal val="visible"/>
                                      </p:to>
                                    </p:set>
                                    <p:animEffect transition="in" filter="wipe(left)">
                                      <p:cBhvr>
                                        <p:cTn id="33" dur="2000"/>
                                        <p:tgtEl>
                                          <p:spTgt spid="89093">
                                            <p:txEl>
                                              <p:charRg st="98" end="119"/>
                                            </p:txEl>
                                          </p:spTgt>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093">
                                            <p:txEl>
                                              <p:charRg st="119" end="126"/>
                                            </p:txEl>
                                          </p:spTgt>
                                        </p:tgtEl>
                                        <p:attrNameLst>
                                          <p:attrName>style.visibility</p:attrName>
                                        </p:attrNameLst>
                                      </p:cBhvr>
                                      <p:to>
                                        <p:strVal val="visible"/>
                                      </p:to>
                                    </p:set>
                                    <p:animEffect transition="in" filter="wipe(left)">
                                      <p:cBhvr>
                                        <p:cTn id="37" dur="2000"/>
                                        <p:tgtEl>
                                          <p:spTgt spid="89093">
                                            <p:txEl>
                                              <p:charRg st="119" end="12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9093">
                                            <p:txEl>
                                              <p:charRg st="126" end="155"/>
                                            </p:txEl>
                                          </p:spTgt>
                                        </p:tgtEl>
                                        <p:attrNameLst>
                                          <p:attrName>style.visibility</p:attrName>
                                        </p:attrNameLst>
                                      </p:cBhvr>
                                      <p:to>
                                        <p:strVal val="visible"/>
                                      </p:to>
                                    </p:set>
                                    <p:animEffect transition="in" filter="wipe(left)">
                                      <p:cBhvr>
                                        <p:cTn id="42" dur="2000"/>
                                        <p:tgtEl>
                                          <p:spTgt spid="89093">
                                            <p:txEl>
                                              <p:charRg st="126" end="155"/>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89093">
                                            <p:txEl>
                                              <p:charRg st="155" end="178"/>
                                            </p:txEl>
                                          </p:spTgt>
                                        </p:tgtEl>
                                        <p:attrNameLst>
                                          <p:attrName>style.visibility</p:attrName>
                                        </p:attrNameLst>
                                      </p:cBhvr>
                                      <p:to>
                                        <p:strVal val="visible"/>
                                      </p:to>
                                    </p:set>
                                    <p:animEffect transition="in" filter="wipe(left)">
                                      <p:cBhvr>
                                        <p:cTn id="46" dur="2000"/>
                                        <p:tgtEl>
                                          <p:spTgt spid="89093">
                                            <p:txEl>
                                              <p:charRg st="155" end="178"/>
                                            </p:txEl>
                                          </p:spTgt>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89093">
                                            <p:txEl>
                                              <p:charRg st="178" end="200"/>
                                            </p:txEl>
                                          </p:spTgt>
                                        </p:tgtEl>
                                        <p:attrNameLst>
                                          <p:attrName>style.visibility</p:attrName>
                                        </p:attrNameLst>
                                      </p:cBhvr>
                                      <p:to>
                                        <p:strVal val="visible"/>
                                      </p:to>
                                    </p:set>
                                    <p:animEffect transition="in" filter="wipe(left)">
                                      <p:cBhvr>
                                        <p:cTn id="50" dur="2000"/>
                                        <p:tgtEl>
                                          <p:spTgt spid="89093">
                                            <p:txEl>
                                              <p:charRg st="178" end="200"/>
                                            </p:txEl>
                                          </p:spTgt>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89093">
                                            <p:txEl>
                                              <p:charRg st="200" end="212"/>
                                            </p:txEl>
                                          </p:spTgt>
                                        </p:tgtEl>
                                        <p:attrNameLst>
                                          <p:attrName>style.visibility</p:attrName>
                                        </p:attrNameLst>
                                      </p:cBhvr>
                                      <p:to>
                                        <p:strVal val="visible"/>
                                      </p:to>
                                    </p:set>
                                    <p:animEffect transition="in" filter="wipe(left)">
                                      <p:cBhvr>
                                        <p:cTn id="54" dur="2000"/>
                                        <p:tgtEl>
                                          <p:spTgt spid="89093">
                                            <p:txEl>
                                              <p:charRg st="200" end="2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5" name="Picture 4" descr="npo000021"/>
          <p:cNvPicPr>
            <a:picLocks noChangeAspect="1"/>
          </p:cNvPicPr>
          <p:nvPr/>
        </p:nvPicPr>
        <p:blipFill>
          <a:blip r:embed="rId1"/>
          <a:stretch>
            <a:fillRect/>
          </a:stretch>
        </p:blipFill>
        <p:spPr>
          <a:xfrm>
            <a:off x="2135188" y="228600"/>
            <a:ext cx="7848600" cy="4086225"/>
          </a:xfrm>
          <a:prstGeom prst="rect">
            <a:avLst/>
          </a:prstGeom>
          <a:noFill/>
          <a:ln w="9525">
            <a:noFill/>
          </a:ln>
        </p:spPr>
      </p:pic>
      <p:sp>
        <p:nvSpPr>
          <p:cNvPr id="90116" name="矩形 90115"/>
          <p:cNvSpPr/>
          <p:nvPr/>
        </p:nvSpPr>
        <p:spPr>
          <a:xfrm>
            <a:off x="848360" y="4076700"/>
            <a:ext cx="10320655" cy="2061210"/>
          </a:xfrm>
          <a:prstGeom prst="rect">
            <a:avLst/>
          </a:prstGeom>
          <a:noFill/>
          <a:ln w="9525">
            <a:noFill/>
          </a:ln>
        </p:spPr>
        <p:txBody>
          <a:bodyPr wrap="square">
            <a:spAutoFit/>
          </a:bodyPr>
          <a:p>
            <a:r>
              <a:rPr lang="en-US" altLang="zh-CN" sz="3200" b="1" dirty="0">
                <a:latin typeface="微软雅黑" panose="020B0503020204020204" charset="-122"/>
                <a:ea typeface="微软雅黑" panose="020B0503020204020204" charset="-122"/>
                <a:cs typeface="微软雅黑" panose="020B0503020204020204" charset="-122"/>
              </a:rPr>
              <a:t>     2001</a:t>
            </a:r>
            <a:r>
              <a:rPr lang="zh-CN" altLang="en-US" sz="3200" b="1" dirty="0">
                <a:latin typeface="微软雅黑" panose="020B0503020204020204" charset="-122"/>
                <a:ea typeface="微软雅黑" panose="020B0503020204020204" charset="-122"/>
                <a:cs typeface="微软雅黑" panose="020B0503020204020204" charset="-122"/>
              </a:rPr>
              <a:t>年</a:t>
            </a:r>
            <a:r>
              <a:rPr lang="en-US" altLang="zh-CN" sz="3200" b="1" dirty="0">
                <a:latin typeface="微软雅黑" panose="020B0503020204020204" charset="-122"/>
                <a:ea typeface="微软雅黑" panose="020B0503020204020204" charset="-122"/>
                <a:cs typeface="微软雅黑" panose="020B0503020204020204" charset="-122"/>
              </a:rPr>
              <a:t>10</a:t>
            </a:r>
            <a:r>
              <a:rPr lang="zh-CN" altLang="en-US" sz="3200" b="1" dirty="0">
                <a:latin typeface="微软雅黑" panose="020B0503020204020204" charset="-122"/>
                <a:ea typeface="微软雅黑" panose="020B0503020204020204" charset="-122"/>
                <a:cs typeface="微软雅黑" panose="020B0503020204020204" charset="-122"/>
              </a:rPr>
              <a:t>月，中国上海成功主办了</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rPr>
              <a:t>亚太经合组织</a:t>
            </a:r>
            <a:r>
              <a:rPr lang="zh-CN" altLang="en-US" sz="3200" b="1" dirty="0">
                <a:latin typeface="微软雅黑" panose="020B0503020204020204" charset="-122"/>
                <a:ea typeface="微软雅黑" panose="020B0503020204020204" charset="-122"/>
                <a:cs typeface="微软雅黑" panose="020B0503020204020204" charset="-122"/>
              </a:rPr>
              <a:t>第九次领导人非正式会议。 </a:t>
            </a:r>
            <a:endParaRPr lang="zh-CN" altLang="en-US" sz="3200" b="1" dirty="0">
              <a:latin typeface="微软雅黑" panose="020B0503020204020204" charset="-122"/>
              <a:ea typeface="微软雅黑" panose="020B0503020204020204" charset="-122"/>
              <a:cs typeface="微软雅黑" panose="020B0503020204020204" charset="-122"/>
            </a:endParaRPr>
          </a:p>
          <a:p>
            <a:r>
              <a:rPr lang="zh-CN" altLang="en-US" sz="3200" b="1" dirty="0">
                <a:latin typeface="微软雅黑" panose="020B0503020204020204" charset="-122"/>
                <a:ea typeface="微软雅黑" panose="020B0503020204020204" charset="-122"/>
                <a:cs typeface="微软雅黑" panose="020B0503020204020204" charset="-122"/>
              </a:rPr>
              <a:t>    会议的主题是</a:t>
            </a:r>
            <a:r>
              <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“新世纪、新挑战：参与、合作，促进共同繁荣”。</a:t>
            </a:r>
            <a:endParaRPr lang="zh-CN" altLang="en-US" sz="32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90115"/>
                                        </p:tgtEl>
                                        <p:attrNameLst>
                                          <p:attrName>style.visibility</p:attrName>
                                        </p:attrNameLst>
                                      </p:cBhvr>
                                      <p:to>
                                        <p:strVal val="visible"/>
                                      </p:to>
                                    </p:set>
                                    <p:anim from="(-#ppt_w/2)" to="(#ppt_x)" calcmode="lin" valueType="num">
                                      <p:cBhvr>
                                        <p:cTn id="7" dur="600" fill="hold">
                                          <p:stCondLst>
                                            <p:cond delay="0"/>
                                          </p:stCondLst>
                                        </p:cTn>
                                        <p:tgtEl>
                                          <p:spTgt spid="90115"/>
                                        </p:tgtEl>
                                        <p:attrNameLst>
                                          <p:attrName>ppt_x</p:attrName>
                                        </p:attrNameLst>
                                      </p:cBhvr>
                                    </p:anim>
                                    <p:anim from="0" to="-1.0" calcmode="lin" valueType="num">
                                      <p:cBhvr>
                                        <p:cTn id="8" dur="200" decel="50000" autoRev="1" fill="hold">
                                          <p:stCondLst>
                                            <p:cond delay="600"/>
                                          </p:stCondLst>
                                        </p:cTn>
                                        <p:tgtEl>
                                          <p:spTgt spid="90115"/>
                                        </p:tgtEl>
                                        <p:attrNameLst>
                                          <p:attrName>xshear</p:attrName>
                                        </p:attrNameLst>
                                      </p:cBhvr>
                                    </p:anim>
                                    <p:animScale>
                                      <p:cBhvr>
                                        <p:cTn id="9" dur="200" decel="100000" autoRev="1" fill="hold">
                                          <p:stCondLst>
                                            <p:cond delay="600"/>
                                          </p:stCondLst>
                                        </p:cTn>
                                        <p:tgtEl>
                                          <p:spTgt spid="90115"/>
                                        </p:tgtEl>
                                      </p:cBhvr>
                                      <p:from x="100000" y="100000"/>
                                      <p:to x="80000" y="100000"/>
                                    </p:animScale>
                                    <p:anim by="(#ppt_h/3+#ppt_w*0.1)" calcmode="lin" valueType="num">
                                      <p:cBhvr additive="sum">
                                        <p:cTn id="10" dur="200" decel="100000" autoRev="1" fill="hold">
                                          <p:stCondLst>
                                            <p:cond delay="600"/>
                                          </p:stCondLst>
                                        </p:cTn>
                                        <p:tgtEl>
                                          <p:spTgt spid="90115"/>
                                        </p:tgtEl>
                                        <p:attrNameLst>
                                          <p:attrName>ppt_x</p:attrName>
                                        </p:attrNameLst>
                                      </p:cBhvr>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3000" fill="hold">
                                          <p:stCondLst>
                                            <p:cond delay="0"/>
                                          </p:stCondLst>
                                        </p:cTn>
                                        <p:tgtEl>
                                          <p:spTgt spid="90116">
                                            <p:txEl>
                                              <p:charRg st="0" end="26"/>
                                            </p:txEl>
                                          </p:spTgt>
                                        </p:tgtEl>
                                        <p:attrNameLst>
                                          <p:attrName>style.visibility</p:attrName>
                                        </p:attrNameLst>
                                      </p:cBhvr>
                                      <p:to>
                                        <p:strVal val="visible"/>
                                      </p:to>
                                    </p:set>
                                    <p:animEffect transition="in" filter="wipe(left)">
                                      <p:cBhvr>
                                        <p:cTn id="14" dur="3000"/>
                                        <p:tgtEl>
                                          <p:spTgt spid="90116">
                                            <p:txEl>
                                              <p:charRg st="0" end="26"/>
                                            </p:txEl>
                                          </p:spTgt>
                                        </p:tgtEl>
                                      </p:cBhvr>
                                    </p:animEffect>
                                  </p:childTnLst>
                                </p:cTn>
                              </p:par>
                            </p:childTnLst>
                          </p:cTn>
                        </p:par>
                        <p:par>
                          <p:cTn id="15" fill="hold">
                            <p:stCondLst>
                              <p:cond delay="4000"/>
                            </p:stCondLst>
                            <p:childTnLst>
                              <p:par>
                                <p:cTn id="16" presetID="22" presetClass="entr" presetSubtype="8" fill="hold" nodeType="afterEffect">
                                  <p:stCondLst>
                                    <p:cond delay="0"/>
                                  </p:stCondLst>
                                  <p:childTnLst>
                                    <p:set>
                                      <p:cBhvr>
                                        <p:cTn id="17" dur="3000" fill="hold">
                                          <p:stCondLst>
                                            <p:cond delay="0"/>
                                          </p:stCondLst>
                                        </p:cTn>
                                        <p:tgtEl>
                                          <p:spTgt spid="90116">
                                            <p:txEl>
                                              <p:charRg st="44" end="67"/>
                                            </p:txEl>
                                          </p:spTgt>
                                        </p:tgtEl>
                                        <p:attrNameLst>
                                          <p:attrName>style.visibility</p:attrName>
                                        </p:attrNameLst>
                                      </p:cBhvr>
                                      <p:to>
                                        <p:strVal val="visible"/>
                                      </p:to>
                                    </p:set>
                                    <p:animEffect transition="in" filter="wipe(left)">
                                      <p:cBhvr>
                                        <p:cTn id="18" dur="3000"/>
                                        <p:tgtEl>
                                          <p:spTgt spid="90116">
                                            <p:txEl>
                                              <p:charRg st="44"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2" name="文本框 181251"/>
          <p:cNvSpPr txBox="1"/>
          <p:nvPr/>
        </p:nvSpPr>
        <p:spPr>
          <a:xfrm>
            <a:off x="1676400" y="762000"/>
            <a:ext cx="8763000" cy="5778500"/>
          </a:xfrm>
          <a:prstGeom prst="rect">
            <a:avLst/>
          </a:prstGeom>
          <a:noFill/>
          <a:ln w="25400">
            <a:noFill/>
          </a:ln>
        </p:spPr>
        <p:txBody>
          <a:bodyPr lIns="90000" tIns="46800" rIns="90000" bIns="46800">
            <a:spAutoFit/>
          </a:bodyPr>
          <a:p>
            <a:pPr>
              <a:lnSpc>
                <a:spcPct val="110000"/>
              </a:lnSpc>
            </a:pPr>
            <a:r>
              <a:rPr lang="en-US" altLang="zh-CN" sz="2800" b="1" dirty="0">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1.  </a:t>
            </a: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背景：</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面临共同问题：边境走私、民族分裂分子的分裂活动、边境贸易、边境资源的开发</a:t>
            </a:r>
            <a:r>
              <a:rPr lang="en-US" altLang="zh-CN" sz="2800" b="1">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endParaRPr lang="en-US" altLang="zh-CN" sz="2800" b="1">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b="1">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2.  </a:t>
            </a: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国家：</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中国、俄罗斯、哈萨克斯坦、吉尔吉斯斯坦、乌兹别克斯坦。</a:t>
            </a:r>
            <a:endPar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3.  </a:t>
            </a: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过程：</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“上海五国机制”发展为“上海合作组织”</a:t>
            </a:r>
            <a:endPar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4.  </a:t>
            </a: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性质：</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区域性多边合作组织</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5.  </a:t>
            </a:r>
            <a:r>
              <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意义：</a:t>
            </a:r>
            <a:endParaRPr lang="zh-CN" altLang="en-US" sz="2800" b="1" dirty="0">
              <a:solidFill>
                <a:srgbClr val="0000CC"/>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①</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是当代国际关系中一次重要的外交实践 </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②</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丰富了以结伴而不结盟为核心的新型国家关系</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③</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提供了新型的区域合作模式</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大小国家共同倡导、安全先行、互利协作</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       </a:t>
            </a:r>
            <a:r>
              <a:rPr lang="en-US" altLang="zh-CN"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④</a:t>
            </a:r>
            <a:r>
              <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推动公正合理国际政治经济新秩序的建立</a:t>
            </a:r>
            <a:endParaRPr lang="zh-CN" altLang="en-US" sz="2800" b="1" dirty="0">
              <a:solidFill>
                <a:srgbClr val="080808"/>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pic>
        <p:nvPicPr>
          <p:cNvPr id="181250" name="图片 181249" descr="xin_12050317105745315171"/>
          <p:cNvPicPr>
            <a:picLocks noChangeAspect="1"/>
          </p:cNvPicPr>
          <p:nvPr/>
        </p:nvPicPr>
        <p:blipFill>
          <a:blip r:embed="rId1"/>
          <a:stretch>
            <a:fillRect/>
          </a:stretch>
        </p:blipFill>
        <p:spPr>
          <a:xfrm>
            <a:off x="1981200" y="990600"/>
            <a:ext cx="3833813" cy="4267200"/>
          </a:xfrm>
          <a:prstGeom prst="rect">
            <a:avLst/>
          </a:prstGeom>
          <a:noFill/>
          <a:ln w="9525">
            <a:noFill/>
          </a:ln>
        </p:spPr>
      </p:pic>
      <p:sp>
        <p:nvSpPr>
          <p:cNvPr id="181251" name="文本框 181250"/>
          <p:cNvSpPr txBox="1"/>
          <p:nvPr/>
        </p:nvSpPr>
        <p:spPr>
          <a:xfrm>
            <a:off x="2901950" y="0"/>
            <a:ext cx="4489450" cy="706755"/>
          </a:xfrm>
          <a:prstGeom prst="rect">
            <a:avLst/>
          </a:prstGeom>
          <a:noFill/>
          <a:ln w="9525">
            <a:noFill/>
          </a:ln>
        </p:spPr>
        <p:txBody>
          <a:bodyPr>
            <a:spAutoFit/>
          </a:bodyPr>
          <a:p>
            <a:pPr>
              <a:spcBef>
                <a:spcPct val="50000"/>
              </a:spcBef>
              <a:buClr>
                <a:schemeClr val="bg1"/>
              </a:buClr>
            </a:pPr>
            <a:r>
              <a:rPr lang="zh-CN" altLang="en-US" sz="4000" b="1" dirty="0">
                <a:solidFill>
                  <a:srgbClr val="FF0000"/>
                </a:solidFill>
                <a:latin typeface="黑体" panose="02010609060101010101" pitchFamily="49" charset="-122"/>
                <a:ea typeface="黑体" panose="02010609060101010101" pitchFamily="49" charset="-122"/>
              </a:rPr>
              <a:t>上海合作组织</a:t>
            </a:r>
            <a:r>
              <a:rPr lang="en-US" altLang="zh-CN" sz="4000" b="1">
                <a:solidFill>
                  <a:srgbClr val="FF0000"/>
                </a:solidFill>
                <a:latin typeface="黑体" panose="02010609060101010101" pitchFamily="49" charset="-122"/>
                <a:ea typeface="黑体" panose="02010609060101010101" pitchFamily="49" charset="-122"/>
              </a:rPr>
              <a:t>SCO</a:t>
            </a:r>
            <a:endParaRPr lang="en-US" altLang="zh-CN" sz="4000" b="1">
              <a:solidFill>
                <a:srgbClr val="FF0000"/>
              </a:solidFill>
              <a:latin typeface="黑体" panose="02010609060101010101" pitchFamily="49" charset="-122"/>
              <a:ea typeface="黑体" panose="02010609060101010101" pitchFamily="49" charset="-122"/>
            </a:endParaRPr>
          </a:p>
        </p:txBody>
      </p:sp>
      <p:pic>
        <p:nvPicPr>
          <p:cNvPr id="181253" name="图片 181252" descr="100995_zhongguo"/>
          <p:cNvPicPr>
            <a:picLocks noChangeAspect="1"/>
          </p:cNvPicPr>
          <p:nvPr/>
        </p:nvPicPr>
        <p:blipFill>
          <a:blip r:embed="rId2"/>
          <a:stretch>
            <a:fillRect/>
          </a:stretch>
        </p:blipFill>
        <p:spPr>
          <a:xfrm>
            <a:off x="6477000" y="1447800"/>
            <a:ext cx="1754188" cy="1428750"/>
          </a:xfrm>
          <a:prstGeom prst="rect">
            <a:avLst/>
          </a:prstGeom>
          <a:noFill/>
          <a:ln w="9525">
            <a:noFill/>
          </a:ln>
        </p:spPr>
      </p:pic>
      <p:pic>
        <p:nvPicPr>
          <p:cNvPr id="181254" name="图片 181253" descr="100998_eluosi"/>
          <p:cNvPicPr>
            <a:picLocks noChangeAspect="1"/>
          </p:cNvPicPr>
          <p:nvPr/>
        </p:nvPicPr>
        <p:blipFill>
          <a:blip r:embed="rId3"/>
          <a:stretch>
            <a:fillRect/>
          </a:stretch>
        </p:blipFill>
        <p:spPr>
          <a:xfrm>
            <a:off x="8534400" y="1447800"/>
            <a:ext cx="1752600" cy="1428750"/>
          </a:xfrm>
          <a:prstGeom prst="rect">
            <a:avLst/>
          </a:prstGeom>
          <a:noFill/>
          <a:ln w="9525">
            <a:noFill/>
          </a:ln>
        </p:spPr>
      </p:pic>
      <p:pic>
        <p:nvPicPr>
          <p:cNvPr id="181255" name="图片 181254" descr="100999_hasakesitan"/>
          <p:cNvPicPr>
            <a:picLocks noChangeAspect="1"/>
          </p:cNvPicPr>
          <p:nvPr/>
        </p:nvPicPr>
        <p:blipFill>
          <a:blip r:embed="rId4"/>
          <a:stretch>
            <a:fillRect/>
          </a:stretch>
        </p:blipFill>
        <p:spPr>
          <a:xfrm>
            <a:off x="6477000" y="3124200"/>
            <a:ext cx="1752600" cy="1143000"/>
          </a:xfrm>
          <a:prstGeom prst="rect">
            <a:avLst/>
          </a:prstGeom>
          <a:noFill/>
          <a:ln w="9525">
            <a:noFill/>
          </a:ln>
        </p:spPr>
      </p:pic>
      <p:pic>
        <p:nvPicPr>
          <p:cNvPr id="181256" name="图片 181255" descr="101000_jierjisi"/>
          <p:cNvPicPr>
            <a:picLocks noChangeAspect="1"/>
          </p:cNvPicPr>
          <p:nvPr/>
        </p:nvPicPr>
        <p:blipFill>
          <a:blip r:embed="rId5"/>
          <a:stretch>
            <a:fillRect/>
          </a:stretch>
        </p:blipFill>
        <p:spPr>
          <a:xfrm>
            <a:off x="8534400" y="3048000"/>
            <a:ext cx="1752600" cy="1311275"/>
          </a:xfrm>
          <a:prstGeom prst="rect">
            <a:avLst/>
          </a:prstGeom>
          <a:noFill/>
          <a:ln w="9525">
            <a:noFill/>
          </a:ln>
        </p:spPr>
      </p:pic>
      <p:pic>
        <p:nvPicPr>
          <p:cNvPr id="181257" name="图片 181256" descr="101001_tajike"/>
          <p:cNvPicPr>
            <a:picLocks noChangeAspect="1"/>
          </p:cNvPicPr>
          <p:nvPr/>
        </p:nvPicPr>
        <p:blipFill>
          <a:blip r:embed="rId6"/>
          <a:stretch>
            <a:fillRect/>
          </a:stretch>
        </p:blipFill>
        <p:spPr>
          <a:xfrm>
            <a:off x="6477000" y="4572000"/>
            <a:ext cx="1752600" cy="1143000"/>
          </a:xfrm>
          <a:prstGeom prst="rect">
            <a:avLst/>
          </a:prstGeom>
          <a:noFill/>
          <a:ln w="9525">
            <a:noFill/>
          </a:ln>
        </p:spPr>
      </p:pic>
      <p:pic>
        <p:nvPicPr>
          <p:cNvPr id="181258" name="图片 181257" descr="101002_wuzibieke"/>
          <p:cNvPicPr>
            <a:picLocks noChangeAspect="1"/>
          </p:cNvPicPr>
          <p:nvPr/>
        </p:nvPicPr>
        <p:blipFill>
          <a:blip r:embed="rId7"/>
          <a:stretch>
            <a:fillRect/>
          </a:stretch>
        </p:blipFill>
        <p:spPr>
          <a:xfrm>
            <a:off x="8534400" y="4572000"/>
            <a:ext cx="1752600" cy="1116013"/>
          </a:xfrm>
          <a:prstGeom prst="rect">
            <a:avLst/>
          </a:prstGeom>
          <a:noFill/>
          <a:ln w="9525">
            <a:noFill/>
          </a:ln>
        </p:spPr>
      </p:pic>
      <p:sp>
        <p:nvSpPr>
          <p:cNvPr id="181259" name="文本框 181258"/>
          <p:cNvSpPr txBox="1"/>
          <p:nvPr/>
        </p:nvSpPr>
        <p:spPr>
          <a:xfrm>
            <a:off x="2209800" y="5334000"/>
            <a:ext cx="3429000" cy="521970"/>
          </a:xfrm>
          <a:prstGeom prst="rect">
            <a:avLst/>
          </a:prstGeom>
          <a:noFill/>
          <a:ln w="9525">
            <a:noFill/>
          </a:ln>
        </p:spPr>
        <p:txBody>
          <a:bodyPr>
            <a:spAutoFit/>
          </a:bodyPr>
          <a:p>
            <a:r>
              <a:rPr lang="zh-CN" altLang="en-US" sz="2800" b="1">
                <a:solidFill>
                  <a:srgbClr val="000000"/>
                </a:solidFill>
                <a:latin typeface="Arial" panose="020B0604020202020204" pitchFamily="34" charset="0"/>
                <a:ea typeface="黑体" panose="02010609060101010101" pitchFamily="49" charset="-122"/>
              </a:rPr>
              <a:t>上海合作组织会徽</a:t>
            </a:r>
            <a:r>
              <a:rPr lang="en-US" altLang="zh-CN" sz="2800" b="1">
                <a:solidFill>
                  <a:srgbClr val="000000"/>
                </a:solidFill>
                <a:latin typeface="Arial" panose="020B0604020202020204" pitchFamily="34" charset="0"/>
                <a:ea typeface="黑体" panose="02010609060101010101" pitchFamily="49" charset="-122"/>
              </a:rPr>
              <a:t> </a:t>
            </a:r>
            <a:endParaRPr lang="en-US" altLang="zh-CN" sz="2800" b="1">
              <a:solidFill>
                <a:srgbClr val="000000"/>
              </a:solidFill>
              <a:latin typeface="Arial" panose="020B0604020202020204" pitchFamily="34" charset="0"/>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16" fill="hold" nodeType="clickEffect">
                                  <p:stCondLst>
                                    <p:cond delay="0"/>
                                  </p:stCondLst>
                                  <p:childTnLst>
                                    <p:animEffect transition="out" filter="plus(in)">
                                      <p:cBhvr>
                                        <p:cTn id="6" dur="2000"/>
                                        <p:tgtEl>
                                          <p:spTgt spid="181250"/>
                                        </p:tgtEl>
                                      </p:cBhvr>
                                    </p:animEffect>
                                    <p:set>
                                      <p:cBhvr>
                                        <p:cTn id="7" dur="1" fill="hold">
                                          <p:stCondLst>
                                            <p:cond delay="1999"/>
                                          </p:stCondLst>
                                        </p:cTn>
                                        <p:tgtEl>
                                          <p:spTgt spid="181250"/>
                                        </p:tgtEl>
                                        <p:attrNameLst>
                                          <p:attrName>style.visibility</p:attrName>
                                        </p:attrNameLst>
                                      </p:cBhvr>
                                      <p:to>
                                        <p:strVal val="hidden"/>
                                      </p:to>
                                    </p:set>
                                  </p:childTnLst>
                                </p:cTn>
                              </p:par>
                              <p:par>
                                <p:cTn id="8" presetID="13" presetClass="exit" presetSubtype="16" fill="hold" grpId="0" nodeType="withEffect">
                                  <p:stCondLst>
                                    <p:cond delay="0"/>
                                  </p:stCondLst>
                                  <p:childTnLst>
                                    <p:animEffect transition="out" filter="plus(in)">
                                      <p:cBhvr>
                                        <p:cTn id="9" dur="2000"/>
                                        <p:tgtEl>
                                          <p:spTgt spid="181259"/>
                                        </p:tgtEl>
                                      </p:cBhvr>
                                    </p:animEffect>
                                    <p:set>
                                      <p:cBhvr>
                                        <p:cTn id="10" dur="1" fill="hold">
                                          <p:stCondLst>
                                            <p:cond delay="1999"/>
                                          </p:stCondLst>
                                        </p:cTn>
                                        <p:tgtEl>
                                          <p:spTgt spid="181259"/>
                                        </p:tgtEl>
                                        <p:attrNameLst>
                                          <p:attrName>style.visibility</p:attrName>
                                        </p:attrNameLst>
                                      </p:cBhvr>
                                      <p:to>
                                        <p:strVal val="hidden"/>
                                      </p:to>
                                    </p:set>
                                  </p:childTnLst>
                                </p:cTn>
                              </p:par>
                              <p:par>
                                <p:cTn id="11" presetID="13" presetClass="exit" presetSubtype="16" fill="hold" nodeType="withEffect">
                                  <p:stCondLst>
                                    <p:cond delay="0"/>
                                  </p:stCondLst>
                                  <p:childTnLst>
                                    <p:animEffect transition="out" filter="plus(in)">
                                      <p:cBhvr>
                                        <p:cTn id="12" dur="2000"/>
                                        <p:tgtEl>
                                          <p:spTgt spid="181253"/>
                                        </p:tgtEl>
                                      </p:cBhvr>
                                    </p:animEffect>
                                    <p:set>
                                      <p:cBhvr>
                                        <p:cTn id="13" dur="1" fill="hold">
                                          <p:stCondLst>
                                            <p:cond delay="1999"/>
                                          </p:stCondLst>
                                        </p:cTn>
                                        <p:tgtEl>
                                          <p:spTgt spid="181253"/>
                                        </p:tgtEl>
                                        <p:attrNameLst>
                                          <p:attrName>style.visibility</p:attrName>
                                        </p:attrNameLst>
                                      </p:cBhvr>
                                      <p:to>
                                        <p:strVal val="hidden"/>
                                      </p:to>
                                    </p:set>
                                  </p:childTnLst>
                                </p:cTn>
                              </p:par>
                              <p:par>
                                <p:cTn id="14" presetID="13" presetClass="exit" presetSubtype="16" fill="hold" nodeType="withEffect">
                                  <p:stCondLst>
                                    <p:cond delay="0"/>
                                  </p:stCondLst>
                                  <p:childTnLst>
                                    <p:animEffect transition="out" filter="plus(in)">
                                      <p:cBhvr>
                                        <p:cTn id="15" dur="2000"/>
                                        <p:tgtEl>
                                          <p:spTgt spid="181255"/>
                                        </p:tgtEl>
                                      </p:cBhvr>
                                    </p:animEffect>
                                    <p:set>
                                      <p:cBhvr>
                                        <p:cTn id="16" dur="1" fill="hold">
                                          <p:stCondLst>
                                            <p:cond delay="1999"/>
                                          </p:stCondLst>
                                        </p:cTn>
                                        <p:tgtEl>
                                          <p:spTgt spid="181255"/>
                                        </p:tgtEl>
                                        <p:attrNameLst>
                                          <p:attrName>style.visibility</p:attrName>
                                        </p:attrNameLst>
                                      </p:cBhvr>
                                      <p:to>
                                        <p:strVal val="hidden"/>
                                      </p:to>
                                    </p:set>
                                  </p:childTnLst>
                                </p:cTn>
                              </p:par>
                              <p:par>
                                <p:cTn id="17" presetID="13" presetClass="exit" presetSubtype="16" fill="hold" nodeType="withEffect">
                                  <p:stCondLst>
                                    <p:cond delay="0"/>
                                  </p:stCondLst>
                                  <p:childTnLst>
                                    <p:animEffect transition="out" filter="plus(in)">
                                      <p:cBhvr>
                                        <p:cTn id="18" dur="2000"/>
                                        <p:tgtEl>
                                          <p:spTgt spid="181257"/>
                                        </p:tgtEl>
                                      </p:cBhvr>
                                    </p:animEffect>
                                    <p:set>
                                      <p:cBhvr>
                                        <p:cTn id="19" dur="1" fill="hold">
                                          <p:stCondLst>
                                            <p:cond delay="1999"/>
                                          </p:stCondLst>
                                        </p:cTn>
                                        <p:tgtEl>
                                          <p:spTgt spid="181257"/>
                                        </p:tgtEl>
                                        <p:attrNameLst>
                                          <p:attrName>style.visibility</p:attrName>
                                        </p:attrNameLst>
                                      </p:cBhvr>
                                      <p:to>
                                        <p:strVal val="hidden"/>
                                      </p:to>
                                    </p:set>
                                  </p:childTnLst>
                                </p:cTn>
                              </p:par>
                              <p:par>
                                <p:cTn id="20" presetID="13" presetClass="exit" presetSubtype="16" fill="hold" nodeType="withEffect">
                                  <p:stCondLst>
                                    <p:cond delay="0"/>
                                  </p:stCondLst>
                                  <p:childTnLst>
                                    <p:animEffect transition="out" filter="plus(in)">
                                      <p:cBhvr>
                                        <p:cTn id="21" dur="2000"/>
                                        <p:tgtEl>
                                          <p:spTgt spid="181254"/>
                                        </p:tgtEl>
                                      </p:cBhvr>
                                    </p:animEffect>
                                    <p:set>
                                      <p:cBhvr>
                                        <p:cTn id="22" dur="1" fill="hold">
                                          <p:stCondLst>
                                            <p:cond delay="1999"/>
                                          </p:stCondLst>
                                        </p:cTn>
                                        <p:tgtEl>
                                          <p:spTgt spid="181254"/>
                                        </p:tgtEl>
                                        <p:attrNameLst>
                                          <p:attrName>style.visibility</p:attrName>
                                        </p:attrNameLst>
                                      </p:cBhvr>
                                      <p:to>
                                        <p:strVal val="hidden"/>
                                      </p:to>
                                    </p:set>
                                  </p:childTnLst>
                                </p:cTn>
                              </p:par>
                              <p:par>
                                <p:cTn id="23" presetID="13" presetClass="exit" presetSubtype="16" fill="hold" nodeType="withEffect">
                                  <p:stCondLst>
                                    <p:cond delay="0"/>
                                  </p:stCondLst>
                                  <p:childTnLst>
                                    <p:animEffect transition="out" filter="plus(in)">
                                      <p:cBhvr>
                                        <p:cTn id="24" dur="2000"/>
                                        <p:tgtEl>
                                          <p:spTgt spid="181256"/>
                                        </p:tgtEl>
                                      </p:cBhvr>
                                    </p:animEffect>
                                    <p:set>
                                      <p:cBhvr>
                                        <p:cTn id="25" dur="1" fill="hold">
                                          <p:stCondLst>
                                            <p:cond delay="1999"/>
                                          </p:stCondLst>
                                        </p:cTn>
                                        <p:tgtEl>
                                          <p:spTgt spid="181256"/>
                                        </p:tgtEl>
                                        <p:attrNameLst>
                                          <p:attrName>style.visibility</p:attrName>
                                        </p:attrNameLst>
                                      </p:cBhvr>
                                      <p:to>
                                        <p:strVal val="hidden"/>
                                      </p:to>
                                    </p:set>
                                  </p:childTnLst>
                                </p:cTn>
                              </p:par>
                              <p:par>
                                <p:cTn id="26" presetID="13" presetClass="exit" presetSubtype="16" fill="hold" nodeType="withEffect">
                                  <p:stCondLst>
                                    <p:cond delay="0"/>
                                  </p:stCondLst>
                                  <p:childTnLst>
                                    <p:animEffect transition="out" filter="plus(in)">
                                      <p:cBhvr>
                                        <p:cTn id="27" dur="2000"/>
                                        <p:tgtEl>
                                          <p:spTgt spid="181258"/>
                                        </p:tgtEl>
                                      </p:cBhvr>
                                    </p:animEffect>
                                    <p:set>
                                      <p:cBhvr>
                                        <p:cTn id="28" dur="1" fill="hold">
                                          <p:stCondLst>
                                            <p:cond delay="1999"/>
                                          </p:stCondLst>
                                        </p:cTn>
                                        <p:tgtEl>
                                          <p:spTgt spid="181258"/>
                                        </p:tgtEl>
                                        <p:attrNameLst>
                                          <p:attrName>style.visibility</p:attrName>
                                        </p:attrNameLst>
                                      </p:cBhvr>
                                      <p:to>
                                        <p:strVal val="hidden"/>
                                      </p:to>
                                    </p:se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81252">
                                            <p:txEl>
                                              <p:charRg st="0" end="50"/>
                                            </p:txEl>
                                          </p:spTgt>
                                        </p:tgtEl>
                                        <p:attrNameLst>
                                          <p:attrName>style.visibility</p:attrName>
                                        </p:attrNameLst>
                                      </p:cBhvr>
                                      <p:to>
                                        <p:strVal val="visible"/>
                                      </p:to>
                                    </p:set>
                                    <p:animEffect transition="in" filter="wipe(left)">
                                      <p:cBhvr>
                                        <p:cTn id="32" dur="3000"/>
                                        <p:tgtEl>
                                          <p:spTgt spid="181252">
                                            <p:txEl>
                                              <p:charRg st="0" end="50"/>
                                            </p:txEl>
                                          </p:spTgt>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181252">
                                            <p:txEl>
                                              <p:charRg st="50" end="90"/>
                                            </p:txEl>
                                          </p:spTgt>
                                        </p:tgtEl>
                                        <p:attrNameLst>
                                          <p:attrName>style.visibility</p:attrName>
                                        </p:attrNameLst>
                                      </p:cBhvr>
                                      <p:to>
                                        <p:strVal val="visible"/>
                                      </p:to>
                                    </p:set>
                                    <p:animEffect transition="in" filter="wipe(left)">
                                      <p:cBhvr>
                                        <p:cTn id="36" dur="3000"/>
                                        <p:tgtEl>
                                          <p:spTgt spid="181252">
                                            <p:txEl>
                                              <p:charRg st="50" end="90"/>
                                            </p:txEl>
                                          </p:spTgt>
                                        </p:tgtEl>
                                      </p:cBhvr>
                                    </p:animEffect>
                                  </p:childTnLst>
                                </p:cTn>
                              </p:par>
                            </p:childTnLst>
                          </p:cTn>
                        </p:par>
                        <p:par>
                          <p:cTn id="37" fill="hold">
                            <p:stCondLst>
                              <p:cond delay="8000"/>
                            </p:stCondLst>
                            <p:childTnLst>
                              <p:par>
                                <p:cTn id="38" presetID="22" presetClass="entr" presetSubtype="8" fill="hold" nodeType="afterEffect">
                                  <p:stCondLst>
                                    <p:cond delay="0"/>
                                  </p:stCondLst>
                                  <p:childTnLst>
                                    <p:set>
                                      <p:cBhvr>
                                        <p:cTn id="39" dur="1" fill="hold">
                                          <p:stCondLst>
                                            <p:cond delay="0"/>
                                          </p:stCondLst>
                                        </p:cTn>
                                        <p:tgtEl>
                                          <p:spTgt spid="181252">
                                            <p:txEl>
                                              <p:charRg st="90" end="122"/>
                                            </p:txEl>
                                          </p:spTgt>
                                        </p:tgtEl>
                                        <p:attrNameLst>
                                          <p:attrName>style.visibility</p:attrName>
                                        </p:attrNameLst>
                                      </p:cBhvr>
                                      <p:to>
                                        <p:strVal val="visible"/>
                                      </p:to>
                                    </p:set>
                                    <p:animEffect transition="in" filter="wipe(left)">
                                      <p:cBhvr>
                                        <p:cTn id="40" dur="3000"/>
                                        <p:tgtEl>
                                          <p:spTgt spid="181252">
                                            <p:txEl>
                                              <p:charRg st="90" end="122"/>
                                            </p:txEl>
                                          </p:spTgt>
                                        </p:tgtEl>
                                      </p:cBhvr>
                                    </p:animEffect>
                                  </p:childTnLst>
                                </p:cTn>
                              </p:par>
                            </p:childTnLst>
                          </p:cTn>
                        </p:par>
                        <p:par>
                          <p:cTn id="41" fill="hold">
                            <p:stCondLst>
                              <p:cond delay="11000"/>
                            </p:stCondLst>
                            <p:childTnLst>
                              <p:par>
                                <p:cTn id="42" presetID="22" presetClass="entr" presetSubtype="8" fill="hold" nodeType="afterEffect">
                                  <p:stCondLst>
                                    <p:cond delay="0"/>
                                  </p:stCondLst>
                                  <p:childTnLst>
                                    <p:set>
                                      <p:cBhvr>
                                        <p:cTn id="43" dur="1" fill="hold">
                                          <p:stCondLst>
                                            <p:cond delay="0"/>
                                          </p:stCondLst>
                                        </p:cTn>
                                        <p:tgtEl>
                                          <p:spTgt spid="181252">
                                            <p:txEl>
                                              <p:charRg st="122" end="144"/>
                                            </p:txEl>
                                          </p:spTgt>
                                        </p:tgtEl>
                                        <p:attrNameLst>
                                          <p:attrName>style.visibility</p:attrName>
                                        </p:attrNameLst>
                                      </p:cBhvr>
                                      <p:to>
                                        <p:strVal val="visible"/>
                                      </p:to>
                                    </p:set>
                                    <p:animEffect transition="in" filter="wipe(left)">
                                      <p:cBhvr>
                                        <p:cTn id="44" dur="3000"/>
                                        <p:tgtEl>
                                          <p:spTgt spid="181252">
                                            <p:txEl>
                                              <p:charRg st="122" end="144"/>
                                            </p:txEl>
                                          </p:spTgt>
                                        </p:tgtEl>
                                      </p:cBhvr>
                                    </p:animEffect>
                                  </p:childTnLst>
                                </p:cTn>
                              </p:par>
                            </p:childTnLst>
                          </p:cTn>
                        </p:par>
                        <p:par>
                          <p:cTn id="45" fill="hold">
                            <p:stCondLst>
                              <p:cond delay="14000"/>
                            </p:stCondLst>
                            <p:childTnLst>
                              <p:par>
                                <p:cTn id="46" presetID="22" presetClass="entr" presetSubtype="8" fill="hold" nodeType="afterEffect">
                                  <p:stCondLst>
                                    <p:cond delay="0"/>
                                  </p:stCondLst>
                                  <p:childTnLst>
                                    <p:set>
                                      <p:cBhvr>
                                        <p:cTn id="47" dur="1" fill="hold">
                                          <p:stCondLst>
                                            <p:cond delay="0"/>
                                          </p:stCondLst>
                                        </p:cTn>
                                        <p:tgtEl>
                                          <p:spTgt spid="181252">
                                            <p:txEl>
                                              <p:charRg st="144" end="157"/>
                                            </p:txEl>
                                          </p:spTgt>
                                        </p:tgtEl>
                                        <p:attrNameLst>
                                          <p:attrName>style.visibility</p:attrName>
                                        </p:attrNameLst>
                                      </p:cBhvr>
                                      <p:to>
                                        <p:strVal val="visible"/>
                                      </p:to>
                                    </p:set>
                                    <p:animEffect transition="in" filter="wipe(left)">
                                      <p:cBhvr>
                                        <p:cTn id="48" dur="3000"/>
                                        <p:tgtEl>
                                          <p:spTgt spid="181252">
                                            <p:txEl>
                                              <p:charRg st="144" end="157"/>
                                            </p:txEl>
                                          </p:spTgt>
                                        </p:tgtEl>
                                      </p:cBhvr>
                                    </p:animEffect>
                                  </p:childTnLst>
                                </p:cTn>
                              </p:par>
                            </p:childTnLst>
                          </p:cTn>
                        </p:par>
                        <p:par>
                          <p:cTn id="49" fill="hold">
                            <p:stCondLst>
                              <p:cond delay="17000"/>
                            </p:stCondLst>
                            <p:childTnLst>
                              <p:par>
                                <p:cTn id="50" presetID="22" presetClass="entr" presetSubtype="8" fill="hold" nodeType="afterEffect">
                                  <p:stCondLst>
                                    <p:cond delay="0"/>
                                  </p:stCondLst>
                                  <p:childTnLst>
                                    <p:set>
                                      <p:cBhvr>
                                        <p:cTn id="51" dur="1" fill="hold">
                                          <p:stCondLst>
                                            <p:cond delay="0"/>
                                          </p:stCondLst>
                                        </p:cTn>
                                        <p:tgtEl>
                                          <p:spTgt spid="181252">
                                            <p:txEl>
                                              <p:charRg st="157" end="184"/>
                                            </p:txEl>
                                          </p:spTgt>
                                        </p:tgtEl>
                                        <p:attrNameLst>
                                          <p:attrName>style.visibility</p:attrName>
                                        </p:attrNameLst>
                                      </p:cBhvr>
                                      <p:to>
                                        <p:strVal val="visible"/>
                                      </p:to>
                                    </p:set>
                                    <p:animEffect transition="in" filter="wipe(left)">
                                      <p:cBhvr>
                                        <p:cTn id="52" dur="3000"/>
                                        <p:tgtEl>
                                          <p:spTgt spid="181252">
                                            <p:txEl>
                                              <p:charRg st="157" end="184"/>
                                            </p:txEl>
                                          </p:spTgt>
                                        </p:tgtEl>
                                      </p:cBhvr>
                                    </p:animEffect>
                                  </p:childTnLst>
                                </p:cTn>
                              </p:par>
                            </p:childTnLst>
                          </p:cTn>
                        </p:par>
                        <p:par>
                          <p:cTn id="53" fill="hold">
                            <p:stCondLst>
                              <p:cond delay="20000"/>
                            </p:stCondLst>
                            <p:childTnLst>
                              <p:par>
                                <p:cTn id="54" presetID="22" presetClass="entr" presetSubtype="8" fill="hold" nodeType="afterEffect">
                                  <p:stCondLst>
                                    <p:cond delay="0"/>
                                  </p:stCondLst>
                                  <p:childTnLst>
                                    <p:set>
                                      <p:cBhvr>
                                        <p:cTn id="55" dur="1" fill="hold">
                                          <p:stCondLst>
                                            <p:cond delay="0"/>
                                          </p:stCondLst>
                                        </p:cTn>
                                        <p:tgtEl>
                                          <p:spTgt spid="181252">
                                            <p:txEl>
                                              <p:charRg st="184" end="213"/>
                                            </p:txEl>
                                          </p:spTgt>
                                        </p:tgtEl>
                                        <p:attrNameLst>
                                          <p:attrName>style.visibility</p:attrName>
                                        </p:attrNameLst>
                                      </p:cBhvr>
                                      <p:to>
                                        <p:strVal val="visible"/>
                                      </p:to>
                                    </p:set>
                                    <p:animEffect transition="in" filter="wipe(left)">
                                      <p:cBhvr>
                                        <p:cTn id="56" dur="3000"/>
                                        <p:tgtEl>
                                          <p:spTgt spid="181252">
                                            <p:txEl>
                                              <p:charRg st="184" end="213"/>
                                            </p:txEl>
                                          </p:spTgt>
                                        </p:tgtEl>
                                      </p:cBhvr>
                                    </p:animEffect>
                                  </p:childTnLst>
                                </p:cTn>
                              </p:par>
                            </p:childTnLst>
                          </p:cTn>
                        </p:par>
                        <p:par>
                          <p:cTn id="57" fill="hold">
                            <p:stCondLst>
                              <p:cond delay="23000"/>
                            </p:stCondLst>
                            <p:childTnLst>
                              <p:par>
                                <p:cTn id="58" presetID="22" presetClass="entr" presetSubtype="8" fill="hold" nodeType="afterEffect">
                                  <p:stCondLst>
                                    <p:cond delay="0"/>
                                  </p:stCondLst>
                                  <p:childTnLst>
                                    <p:set>
                                      <p:cBhvr>
                                        <p:cTn id="59" dur="1" fill="hold">
                                          <p:stCondLst>
                                            <p:cond delay="0"/>
                                          </p:stCondLst>
                                        </p:cTn>
                                        <p:tgtEl>
                                          <p:spTgt spid="181252">
                                            <p:txEl>
                                              <p:charRg st="213" end="234"/>
                                            </p:txEl>
                                          </p:spTgt>
                                        </p:tgtEl>
                                        <p:attrNameLst>
                                          <p:attrName>style.visibility</p:attrName>
                                        </p:attrNameLst>
                                      </p:cBhvr>
                                      <p:to>
                                        <p:strVal val="visible"/>
                                      </p:to>
                                    </p:set>
                                    <p:animEffect transition="in" filter="wipe(left)">
                                      <p:cBhvr>
                                        <p:cTn id="60" dur="3000"/>
                                        <p:tgtEl>
                                          <p:spTgt spid="181252">
                                            <p:txEl>
                                              <p:charRg st="213" end="234"/>
                                            </p:txEl>
                                          </p:spTgt>
                                        </p:tgtEl>
                                      </p:cBhvr>
                                    </p:animEffect>
                                  </p:childTnLst>
                                </p:cTn>
                              </p:par>
                            </p:childTnLst>
                          </p:cTn>
                        </p:par>
                        <p:par>
                          <p:cTn id="61" fill="hold">
                            <p:stCondLst>
                              <p:cond delay="26000"/>
                            </p:stCondLst>
                            <p:childTnLst>
                              <p:par>
                                <p:cTn id="62" presetID="22" presetClass="entr" presetSubtype="8" fill="hold" nodeType="afterEffect">
                                  <p:stCondLst>
                                    <p:cond delay="0"/>
                                  </p:stCondLst>
                                  <p:childTnLst>
                                    <p:set>
                                      <p:cBhvr>
                                        <p:cTn id="63" dur="1" fill="hold">
                                          <p:stCondLst>
                                            <p:cond delay="0"/>
                                          </p:stCondLst>
                                        </p:cTn>
                                        <p:tgtEl>
                                          <p:spTgt spid="181252">
                                            <p:txEl>
                                              <p:charRg st="234" end="267"/>
                                            </p:txEl>
                                          </p:spTgt>
                                        </p:tgtEl>
                                        <p:attrNameLst>
                                          <p:attrName>style.visibility</p:attrName>
                                        </p:attrNameLst>
                                      </p:cBhvr>
                                      <p:to>
                                        <p:strVal val="visible"/>
                                      </p:to>
                                    </p:set>
                                    <p:animEffect transition="in" filter="wipe(left)">
                                      <p:cBhvr>
                                        <p:cTn id="64" dur="3000"/>
                                        <p:tgtEl>
                                          <p:spTgt spid="181252">
                                            <p:txEl>
                                              <p:charRg st="234" end="267"/>
                                            </p:txEl>
                                          </p:spTgt>
                                        </p:tgtEl>
                                      </p:cBhvr>
                                    </p:animEffect>
                                  </p:childTnLst>
                                </p:cTn>
                              </p:par>
                            </p:childTnLst>
                          </p:cTn>
                        </p:par>
                        <p:par>
                          <p:cTn id="65" fill="hold">
                            <p:stCondLst>
                              <p:cond delay="29000"/>
                            </p:stCondLst>
                            <p:childTnLst>
                              <p:par>
                                <p:cTn id="66" presetID="22" presetClass="entr" presetSubtype="8" fill="hold" nodeType="afterEffect">
                                  <p:stCondLst>
                                    <p:cond delay="0"/>
                                  </p:stCondLst>
                                  <p:childTnLst>
                                    <p:set>
                                      <p:cBhvr>
                                        <p:cTn id="67" dur="1" fill="hold">
                                          <p:stCondLst>
                                            <p:cond delay="0"/>
                                          </p:stCondLst>
                                        </p:cTn>
                                        <p:tgtEl>
                                          <p:spTgt spid="181252">
                                            <p:txEl>
                                              <p:charRg st="267" end="294"/>
                                            </p:txEl>
                                          </p:spTgt>
                                        </p:tgtEl>
                                        <p:attrNameLst>
                                          <p:attrName>style.visibility</p:attrName>
                                        </p:attrNameLst>
                                      </p:cBhvr>
                                      <p:to>
                                        <p:strVal val="visible"/>
                                      </p:to>
                                    </p:set>
                                    <p:animEffect transition="in" filter="wipe(left)">
                                      <p:cBhvr>
                                        <p:cTn id="68" dur="3000"/>
                                        <p:tgtEl>
                                          <p:spTgt spid="181252">
                                            <p:txEl>
                                              <p:charRg st="267" end="2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文本框 97281"/>
          <p:cNvSpPr txBox="1"/>
          <p:nvPr/>
        </p:nvSpPr>
        <p:spPr>
          <a:xfrm>
            <a:off x="1208405" y="4419600"/>
            <a:ext cx="10146665" cy="1641475"/>
          </a:xfrm>
          <a:prstGeom prst="rect">
            <a:avLst/>
          </a:prstGeom>
          <a:noFill/>
          <a:ln w="9525">
            <a:noFill/>
          </a:ln>
        </p:spPr>
        <p:txBody>
          <a:bodyPr wrap="square">
            <a:spAutoFit/>
          </a:bodyPr>
          <a:p>
            <a:pPr>
              <a:lnSpc>
                <a:spcPct val="120000"/>
              </a:lnSpc>
              <a:spcBef>
                <a:spcPct val="50000"/>
              </a:spcBef>
            </a:pPr>
            <a:r>
              <a:rPr lang="en-US" altLang="zh-CN" sz="2800" b="1" dirty="0">
                <a:solidFill>
                  <a:srgbClr val="0000CC"/>
                </a:solidFill>
                <a:latin typeface="微软雅黑" panose="020B0503020204020204" charset="-122"/>
                <a:ea typeface="微软雅黑" panose="020B0503020204020204" charset="-122"/>
                <a:cs typeface="微软雅黑" panose="020B0503020204020204" charset="-122"/>
              </a:rPr>
              <a:t>    </a:t>
            </a:r>
            <a:r>
              <a:rPr lang="zh-CN" altLang="en-US" sz="2800" b="1" dirty="0">
                <a:solidFill>
                  <a:srgbClr val="0000CC"/>
                </a:solidFill>
                <a:latin typeface="微软雅黑" panose="020B0503020204020204" charset="-122"/>
                <a:ea typeface="微软雅黑" panose="020B0503020204020204" charset="-122"/>
                <a:cs typeface="微软雅黑" panose="020B0503020204020204" charset="-122"/>
              </a:rPr>
              <a:t>中国和东盟全方位合作，涉及到政、经、安全、国际和地区事务等诸多领域。双方的合作将不仅推动东亚共同体的形成与发展，还能推动亚洲与其他地方的合作。</a:t>
            </a:r>
            <a:endParaRPr lang="zh-CN" altLang="en-US" sz="2800" b="1">
              <a:solidFill>
                <a:srgbClr val="0000CC"/>
              </a:solidFill>
              <a:latin typeface="微软雅黑" panose="020B0503020204020204" charset="-122"/>
              <a:ea typeface="微软雅黑" panose="020B0503020204020204" charset="-122"/>
              <a:cs typeface="微软雅黑" panose="020B0503020204020204" charset="-122"/>
            </a:endParaRPr>
          </a:p>
        </p:txBody>
      </p:sp>
      <p:pic>
        <p:nvPicPr>
          <p:cNvPr id="97283" name="Picture 3" descr="npo000053"/>
          <p:cNvPicPr>
            <a:picLocks noChangeAspect="1"/>
          </p:cNvPicPr>
          <p:nvPr/>
        </p:nvPicPr>
        <p:blipFill>
          <a:blip r:embed="rId1"/>
          <a:stretch>
            <a:fillRect/>
          </a:stretch>
        </p:blipFill>
        <p:spPr>
          <a:xfrm>
            <a:off x="2063750" y="0"/>
            <a:ext cx="7731125" cy="4367213"/>
          </a:xfrm>
          <a:prstGeom prst="rect">
            <a:avLst/>
          </a:prstGeom>
          <a:noFill/>
          <a:ln w="9525">
            <a:no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wedge">
                                      <p:cBhvr>
                                        <p:cTn id="7" dur="2000"/>
                                        <p:tgtEl>
                                          <p:spTgt spid="9728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97282">
                                            <p:txEl>
                                              <p:charRg st="0" end="23"/>
                                            </p:txEl>
                                          </p:spTgt>
                                        </p:tgtEl>
                                        <p:attrNameLst>
                                          <p:attrName>style.visibility</p:attrName>
                                        </p:attrNameLst>
                                      </p:cBhvr>
                                      <p:to>
                                        <p:strVal val="visible"/>
                                      </p:to>
                                    </p:set>
                                    <p:animEffect transition="in" filter="wipe(left)">
                                      <p:cBhvr>
                                        <p:cTn id="11" dur="3000"/>
                                        <p:tgtEl>
                                          <p:spTgt spid="97282">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90" name="Object 2"/>
          <p:cNvGraphicFramePr/>
          <p:nvPr/>
        </p:nvGraphicFramePr>
        <p:xfrm>
          <a:off x="606108" y="443548"/>
          <a:ext cx="10123170" cy="5133340"/>
        </p:xfrm>
        <a:graphic>
          <a:graphicData uri="http://schemas.openxmlformats.org/presentationml/2006/ole">
            <mc:AlternateContent xmlns:mc="http://schemas.openxmlformats.org/markup-compatibility/2006">
              <mc:Choice xmlns:v="urn:schemas-microsoft-com:vml" Requires="v">
                <p:oleObj spid="_x0000_s3104" name="" r:id="rId1" imgW="8172450" imgH="3581400" progId="Word.Document.12">
                  <p:embed/>
                </p:oleObj>
              </mc:Choice>
              <mc:Fallback>
                <p:oleObj name="" r:id="rId1" imgW="8172450" imgH="3581400" progId="Word.Document.12">
                  <p:embed/>
                  <p:pic>
                    <p:nvPicPr>
                      <p:cNvPr id="0" name="图片 3103"/>
                      <p:cNvPicPr/>
                      <p:nvPr/>
                    </p:nvPicPr>
                    <p:blipFill>
                      <a:blip r:embed="rId2"/>
                      <a:stretch>
                        <a:fillRect/>
                      </a:stretch>
                    </p:blipFill>
                    <p:spPr>
                      <a:xfrm>
                        <a:off x="606108" y="443548"/>
                        <a:ext cx="10123170" cy="513334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文本框 175105"/>
          <p:cNvSpPr txBox="1"/>
          <p:nvPr/>
        </p:nvSpPr>
        <p:spPr>
          <a:xfrm>
            <a:off x="1524000" y="4970463"/>
            <a:ext cx="246380" cy="368300"/>
          </a:xfrm>
          <a:prstGeom prst="rect">
            <a:avLst/>
          </a:prstGeom>
          <a:noFill/>
          <a:ln w="9525">
            <a:noFill/>
          </a:ln>
        </p:spPr>
        <p:txBody>
          <a:bodyPr wrap="none" anchor="t">
            <a:spAutoFit/>
          </a:bodyPr>
          <a:p>
            <a:r>
              <a:rPr lang="en-US" altLang="zh-CN">
                <a:latin typeface="Arial" panose="020B0604020202020204" pitchFamily="34" charset="0"/>
              </a:rPr>
              <a:t> </a:t>
            </a:r>
            <a:endParaRPr lang="en-US" altLang="zh-CN">
              <a:latin typeface="Arial" panose="020B0604020202020204" pitchFamily="34" charset="0"/>
            </a:endParaRPr>
          </a:p>
        </p:txBody>
      </p:sp>
      <p:sp>
        <p:nvSpPr>
          <p:cNvPr id="175107" name="文本框 175106"/>
          <p:cNvSpPr txBox="1"/>
          <p:nvPr/>
        </p:nvSpPr>
        <p:spPr>
          <a:xfrm>
            <a:off x="2286000" y="228600"/>
            <a:ext cx="7696200" cy="1198880"/>
          </a:xfrm>
          <a:prstGeom prst="rect">
            <a:avLst/>
          </a:prstGeom>
          <a:noFill/>
          <a:ln w="9525">
            <a:noFill/>
          </a:ln>
        </p:spPr>
        <p:txBody>
          <a:bodyPr>
            <a:spAutoFit/>
          </a:bodyPr>
          <a:p>
            <a:pPr algn="ctr">
              <a:spcBef>
                <a:spcPct val="50000"/>
              </a:spcBef>
            </a:pPr>
            <a:r>
              <a:rPr lang="zh-CN" altLang="en-US" sz="3600" b="1" dirty="0">
                <a:solidFill>
                  <a:srgbClr val="FF0000"/>
                </a:solidFill>
                <a:latin typeface="Times New Roman" panose="02020603050405020304" pitchFamily="18" charset="0"/>
                <a:ea typeface="黑体" panose="02010609060101010101" pitchFamily="49" charset="-122"/>
              </a:rPr>
              <a:t>探究</a:t>
            </a:r>
            <a:r>
              <a:rPr lang="en-US" altLang="zh-CN" sz="3600" b="1">
                <a:solidFill>
                  <a:srgbClr val="FF0000"/>
                </a:solidFill>
                <a:latin typeface="黑体" panose="02010609060101010101" pitchFamily="49" charset="-122"/>
                <a:ea typeface="黑体" panose="02010609060101010101" pitchFamily="49" charset="-122"/>
              </a:rPr>
              <a:t>——</a:t>
            </a:r>
            <a:r>
              <a:rPr lang="zh-CN" altLang="en-US" sz="3600" b="1" dirty="0">
                <a:solidFill>
                  <a:srgbClr val="0000CC"/>
                </a:solidFill>
                <a:latin typeface="Times New Roman" panose="02020603050405020304" pitchFamily="18" charset="0"/>
                <a:ea typeface="黑体" panose="02010609060101010101" pitchFamily="49" charset="-122"/>
              </a:rPr>
              <a:t>中国的多边外交为什么要以联合国为中心？</a:t>
            </a:r>
            <a:endParaRPr lang="zh-CN" altLang="en-US" sz="3600" b="1">
              <a:solidFill>
                <a:srgbClr val="0000CC"/>
              </a:solidFill>
              <a:latin typeface="Arial" panose="020B0604020202020204" pitchFamily="34" charset="0"/>
              <a:ea typeface="黑体" panose="02010609060101010101" pitchFamily="49" charset="-122"/>
            </a:endParaRPr>
          </a:p>
        </p:txBody>
      </p:sp>
      <p:pic>
        <p:nvPicPr>
          <p:cNvPr id="175108" name="Picture 21" descr="npo000013">
            <a:hlinkClick r:id="rId1" action="ppaction://hlinksldjump"/>
          </p:cNvPr>
          <p:cNvPicPr>
            <a:picLocks noChangeAspect="1"/>
          </p:cNvPicPr>
          <p:nvPr/>
        </p:nvPicPr>
        <p:blipFill>
          <a:blip r:embed="rId2"/>
          <a:stretch>
            <a:fillRect/>
          </a:stretch>
        </p:blipFill>
        <p:spPr>
          <a:xfrm>
            <a:off x="9101138" y="5745163"/>
            <a:ext cx="1566862" cy="1112837"/>
          </a:xfrm>
          <a:prstGeom prst="rect">
            <a:avLst/>
          </a:prstGeom>
          <a:noFill/>
          <a:ln w="9525">
            <a:noFill/>
          </a:ln>
        </p:spPr>
      </p:pic>
      <p:sp>
        <p:nvSpPr>
          <p:cNvPr id="175109" name="文本框 175108"/>
          <p:cNvSpPr txBox="1"/>
          <p:nvPr/>
        </p:nvSpPr>
        <p:spPr>
          <a:xfrm>
            <a:off x="1905000" y="1676400"/>
            <a:ext cx="8382000" cy="4126230"/>
          </a:xfrm>
          <a:prstGeom prst="rect">
            <a:avLst/>
          </a:prstGeom>
          <a:noFill/>
          <a:ln w="25400">
            <a:noFill/>
          </a:ln>
        </p:spPr>
        <p:txBody>
          <a:bodyPr lIns="90000" tIns="46800" rIns="90000" bIns="46800">
            <a:spAutoFit/>
          </a:bodyPr>
          <a:p>
            <a:pPr>
              <a:lnSpc>
                <a:spcPct val="115000"/>
              </a:lnSpc>
              <a:buClr>
                <a:schemeClr val="bg1"/>
              </a:buClr>
            </a:pPr>
            <a:r>
              <a:rPr lang="en-US" altLang="zh-CN" sz="3600" b="1" dirty="0">
                <a:solidFill>
                  <a:srgbClr val="080808"/>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24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1.  </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联合国的宗旨、基本原则与中国和平共处外交政策相一致。</a:t>
            </a:r>
            <a:endPar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15000"/>
              </a:lnSpc>
              <a:buClr>
                <a:schemeClr val="bg1"/>
              </a:buClr>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2. </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有助于我国在国际事务中发挥着负责任大国的作用。中国作为联合国安理会常任理事国，一贯主持公道、伸张正义。</a:t>
            </a:r>
            <a:endParaRPr lang="zh-CN" altLang="en-US" sz="3200" b="1">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a:p>
            <a:pPr>
              <a:lnSpc>
                <a:spcPct val="115000"/>
              </a:lnSpc>
              <a:buClr>
                <a:schemeClr val="bg1"/>
              </a:buClr>
            </a:pP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       </a:t>
            </a:r>
            <a:r>
              <a:rPr lang="en-US" altLang="zh-CN"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3.  </a:t>
            </a:r>
            <a:r>
              <a:rPr lang="zh-CN" altLang="en-US" sz="3200" b="1" dirty="0">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rPr>
              <a:t>有助于稳定国际和地区形势，维护联合国权威。</a:t>
            </a:r>
            <a:endParaRPr lang="zh-CN" altLang="en-US" sz="3200" b="1">
              <a:solidFill>
                <a:srgbClr val="080808"/>
              </a:solidFill>
              <a:effectLst>
                <a:outerShdw blurRad="38100" dist="38100" dir="2700000">
                  <a:srgbClr val="C0C0C0"/>
                </a:outerShdw>
              </a:effectLst>
              <a:latin typeface="Times New Roman" panose="02020603050405020304" pitchFamily="18" charset="0"/>
              <a:ea typeface="黑体" panose="02010609060101010101" pitchFamily="49" charset="-122"/>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109">
                                            <p:txEl>
                                              <p:charRg st="0" end="39"/>
                                            </p:txEl>
                                          </p:spTgt>
                                        </p:tgtEl>
                                        <p:attrNameLst>
                                          <p:attrName>style.visibility</p:attrName>
                                        </p:attrNameLst>
                                      </p:cBhvr>
                                      <p:to>
                                        <p:strVal val="visible"/>
                                      </p:to>
                                    </p:set>
                                    <p:anim calcmode="lin" valueType="num">
                                      <p:cBhvr additive="base">
                                        <p:cTn id="7" dur="500" fill="hold"/>
                                        <p:tgtEl>
                                          <p:spTgt spid="175109">
                                            <p:txEl>
                                              <p:charRg st="0" end="3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9">
                                            <p:txEl>
                                              <p:charRg st="0" end="3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13kt404  (13).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5109">
                                            <p:txEl>
                                              <p:charRg st="39" end="101"/>
                                            </p:txEl>
                                          </p:spTgt>
                                        </p:tgtEl>
                                        <p:attrNameLst>
                                          <p:attrName>style.visibility</p:attrName>
                                        </p:attrNameLst>
                                      </p:cBhvr>
                                      <p:to>
                                        <p:strVal val="visible"/>
                                      </p:to>
                                    </p:set>
                                    <p:anim calcmode="lin" valueType="num">
                                      <p:cBhvr additive="base">
                                        <p:cTn id="13" dur="500" fill="hold"/>
                                        <p:tgtEl>
                                          <p:spTgt spid="175109">
                                            <p:txEl>
                                              <p:charRg st="39" end="10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9">
                                            <p:txEl>
                                              <p:charRg st="39" end="10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013kt404  (13).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5109">
                                            <p:txEl>
                                              <p:charRg st="101" end="134"/>
                                            </p:txEl>
                                          </p:spTgt>
                                        </p:tgtEl>
                                        <p:attrNameLst>
                                          <p:attrName>style.visibility</p:attrName>
                                        </p:attrNameLst>
                                      </p:cBhvr>
                                      <p:to>
                                        <p:strVal val="visible"/>
                                      </p:to>
                                    </p:set>
                                    <p:anim calcmode="lin" valueType="num">
                                      <p:cBhvr additive="base">
                                        <p:cTn id="19" dur="500" fill="hold"/>
                                        <p:tgtEl>
                                          <p:spTgt spid="175109">
                                            <p:txEl>
                                              <p:charRg st="101" end="13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9">
                                            <p:txEl>
                                              <p:charRg st="101" end="13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013kt404  (1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569720" y="1151890"/>
            <a:ext cx="10427970" cy="1014730"/>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p>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从</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20</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世纪</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50</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年代后期开始</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中苏两国矛盾加剧</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两党两国关系逐渐恶化</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一直到</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80</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年代末</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(1989</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年</a:t>
            </a:r>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rPr>
              <a:t>中苏两党两国关系正常化。</a:t>
            </a:r>
            <a:endParaRPr lang="zh-CN" altLang="en-US"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2" name="燕尾形 1"/>
          <p:cNvSpPr/>
          <p:nvPr/>
        </p:nvSpPr>
        <p:spPr>
          <a:xfrm>
            <a:off x="352425" y="26924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教材补遗</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 name="文本框 2"/>
          <p:cNvSpPr txBox="1"/>
          <p:nvPr/>
        </p:nvSpPr>
        <p:spPr>
          <a:xfrm>
            <a:off x="3121025" y="187325"/>
            <a:ext cx="6685280" cy="860425"/>
          </a:xfrm>
          <a:prstGeom prst="rect">
            <a:avLst/>
          </a:prstGeom>
          <a:noFill/>
        </p:spPr>
        <p:txBody>
          <a:bodyPr wrap="none" rtlCol="0">
            <a:spAutoFit/>
          </a:bodyPr>
          <a:p>
            <a:pPr algn="l"/>
            <a:r>
              <a:rPr lang="zh-CN" altLang="zh-CN" sz="3200" b="1" dirty="0">
                <a:solidFill>
                  <a:srgbClr val="070707"/>
                </a:solidFill>
                <a:latin typeface="Times New Roman" panose="02020603050405020304" pitchFamily="18" charset="0"/>
                <a:ea typeface="华文细黑" pitchFamily="2" charset="-122"/>
                <a:sym typeface="+mn-ea"/>
              </a:rPr>
              <a:t>中苏关系的恶化与“一条线”的战略</a:t>
            </a:r>
            <a:endParaRPr lang="zh-CN" altLang="zh-CN" sz="3200" b="1" dirty="0">
              <a:solidFill>
                <a:srgbClr val="070707"/>
              </a:solidFill>
              <a:latin typeface="Times New Roman" panose="02020603050405020304" pitchFamily="18" charset="0"/>
              <a:ea typeface="华文细黑" pitchFamily="2" charset="-122"/>
            </a:endParaRPr>
          </a:p>
          <a:p>
            <a:endParaRPr lang="zh-CN" altLang="en-US"/>
          </a:p>
        </p:txBody>
      </p:sp>
      <p:sp>
        <p:nvSpPr>
          <p:cNvPr id="4" name="文本框 3"/>
          <p:cNvSpPr txBox="1"/>
          <p:nvPr/>
        </p:nvSpPr>
        <p:spPr>
          <a:xfrm>
            <a:off x="499110" y="1325880"/>
            <a:ext cx="894080" cy="521970"/>
          </a:xfrm>
          <a:prstGeom prst="rect">
            <a:avLst/>
          </a:prstGeom>
          <a:noFill/>
        </p:spPr>
        <p:txBody>
          <a:bodyPr wrap="none" rtlCol="0" anchor="t">
            <a:spAutoFit/>
          </a:bodyPr>
          <a:p>
            <a:r>
              <a:rPr lang="zh-CN" altLang="en-US" sz="2800" b="1" dirty="0">
                <a:solidFill>
                  <a:schemeClr val="tx2">
                    <a:lumMod val="60000"/>
                    <a:lumOff val="40000"/>
                  </a:schemeClr>
                </a:solidFill>
                <a:latin typeface="微软雅黑" panose="020B0503020204020204" charset="-122"/>
                <a:ea typeface="微软雅黑" panose="020B0503020204020204" charset="-122"/>
                <a:sym typeface="+mn-ea"/>
              </a:rPr>
              <a:t>演变</a:t>
            </a:r>
            <a:endParaRPr lang="zh-CN" altLang="en-US" sz="2800" b="1" dirty="0">
              <a:solidFill>
                <a:schemeClr val="tx2">
                  <a:lumMod val="60000"/>
                  <a:lumOff val="40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1461135" y="2732405"/>
            <a:ext cx="10005060" cy="332295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  1973年2月,毛泽东主席在会见美国总统特使基辛格时说:“我跟两个外国朋友谈过,我说要搞一条横线,就是纬度(大概北纬50度线),美国、日本、中国、巴基斯坦、伊朗、土耳其、欧洲。”</a:t>
            </a:r>
            <a:endPar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r>
              <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  1974年1月,毛泽东在会见日本外务大臣大平正芳时,进一步提出了“一大片”的构想,即指“一条线”(大概北纬50度线)周围的国家。这说明当时中国反对苏联的霸权主义。</a:t>
            </a:r>
            <a:endParaRPr lang="en-US" altLang="zh-CN" sz="3000" b="1"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426085" y="2945765"/>
            <a:ext cx="894080" cy="521970"/>
          </a:xfrm>
          <a:prstGeom prst="rect">
            <a:avLst/>
          </a:prstGeom>
          <a:noFill/>
        </p:spPr>
        <p:txBody>
          <a:bodyPr wrap="none" rtlCol="0" anchor="t">
            <a:spAutoFit/>
          </a:bodyPr>
          <a:p>
            <a:r>
              <a:rPr lang="zh-CN" altLang="en-US" sz="2800" b="1" dirty="0">
                <a:solidFill>
                  <a:schemeClr val="tx2">
                    <a:lumMod val="60000"/>
                    <a:lumOff val="40000"/>
                  </a:schemeClr>
                </a:solidFill>
                <a:latin typeface="微软雅黑" panose="020B0503020204020204" charset="-122"/>
                <a:ea typeface="微软雅黑" panose="020B0503020204020204" charset="-122"/>
                <a:sym typeface="+mn-ea"/>
              </a:rPr>
              <a:t>含义</a:t>
            </a:r>
            <a:endParaRPr lang="zh-CN" altLang="en-US" sz="2800" b="1" dirty="0">
              <a:solidFill>
                <a:schemeClr val="tx2">
                  <a:lumMod val="60000"/>
                  <a:lumOff val="40000"/>
                </a:schemeClr>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 1"/>
          <p:cNvSpPr/>
          <p:nvPr/>
        </p:nvSpPr>
        <p:spPr>
          <a:xfrm>
            <a:off x="352425" y="26924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教材补遗</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3" name="文本框 2"/>
          <p:cNvSpPr txBox="1"/>
          <p:nvPr/>
        </p:nvSpPr>
        <p:spPr>
          <a:xfrm>
            <a:off x="3394075" y="269240"/>
            <a:ext cx="4822825" cy="645160"/>
          </a:xfrm>
          <a:prstGeom prst="rect">
            <a:avLst/>
          </a:prstGeom>
          <a:noFill/>
        </p:spPr>
        <p:txBody>
          <a:bodyPr wrap="none" rtlCol="0" anchor="t">
            <a:spAutoFit/>
          </a:bodyPr>
          <a:p>
            <a:pPr algn="l"/>
            <a:r>
              <a:rPr lang="zh-CN"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sz="36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毛泽东的三个世界理论</a:t>
            </a:r>
            <a:endParaRPr lang="zh-CN"/>
          </a:p>
        </p:txBody>
      </p:sp>
      <p:sp>
        <p:nvSpPr>
          <p:cNvPr id="7" name="文本框 6"/>
          <p:cNvSpPr txBox="1"/>
          <p:nvPr/>
        </p:nvSpPr>
        <p:spPr>
          <a:xfrm>
            <a:off x="918845" y="1231900"/>
            <a:ext cx="9911080" cy="44119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l">
              <a:lnSpc>
                <a:spcPct val="130000"/>
              </a:lnSpc>
            </a:pPr>
            <a:r>
              <a:rPr lang="en-US" altLang="zh-CN" sz="3600" b="1">
                <a:solidFill>
                  <a:srgbClr val="000000"/>
                </a:solidFill>
                <a:effectLst/>
                <a:latin typeface="微软雅黑" panose="020B0503020204020204" charset="-122"/>
                <a:ea typeface="微软雅黑" panose="020B0503020204020204" charset="-122"/>
                <a:cs typeface="微软雅黑" panose="020B0503020204020204" charset="-122"/>
              </a:rPr>
              <a:t>    </a:t>
            </a:r>
            <a:r>
              <a:rPr lang="zh-CN" altLang="en-US" sz="3600" b="1">
                <a:solidFill>
                  <a:srgbClr val="FF0000"/>
                </a:solidFill>
                <a:effectLst/>
                <a:latin typeface="微软雅黑" panose="020B0503020204020204" charset="-122"/>
                <a:ea typeface="微软雅黑" panose="020B0503020204020204" charset="-122"/>
                <a:cs typeface="微软雅黑" panose="020B0503020204020204" charset="-122"/>
              </a:rPr>
              <a:t>提出：</a:t>
            </a:r>
            <a:r>
              <a:rPr lang="en-US" altLang="zh-CN" sz="3600" b="1">
                <a:solidFill>
                  <a:srgbClr val="000000"/>
                </a:solidFill>
                <a:effectLst/>
                <a:latin typeface="微软雅黑" panose="020B0503020204020204" charset="-122"/>
                <a:ea typeface="微软雅黑" panose="020B0503020204020204" charset="-122"/>
                <a:cs typeface="微软雅黑" panose="020B0503020204020204" charset="-122"/>
              </a:rPr>
              <a:t>毛泽东</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在</a:t>
            </a:r>
            <a:r>
              <a:rPr lang="en-US" altLang="zh-CN" sz="3600" b="1">
                <a:solidFill>
                  <a:srgbClr val="1A24E6"/>
                </a:solidFill>
                <a:effectLst/>
                <a:latin typeface="微软雅黑" panose="020B0503020204020204" charset="-122"/>
                <a:ea typeface="微软雅黑" panose="020B0503020204020204" charset="-122"/>
                <a:cs typeface="微软雅黑" panose="020B0503020204020204" charset="-122"/>
              </a:rPr>
              <a:t>1974年2月</a:t>
            </a:r>
            <a:r>
              <a:rPr lang="en-US" altLang="zh-CN" sz="3600" b="1">
                <a:solidFill>
                  <a:srgbClr val="000000"/>
                </a:solidFill>
                <a:effectLst/>
                <a:latin typeface="微软雅黑" panose="020B0503020204020204" charset="-122"/>
                <a:ea typeface="微软雅黑" panose="020B0503020204020204" charset="-122"/>
                <a:cs typeface="微软雅黑" panose="020B0503020204020204" charset="-122"/>
              </a:rPr>
              <a:t>22日同赞比亚共和国总统卡翁达</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的</a:t>
            </a:r>
            <a:r>
              <a:rPr lang="en-US" altLang="zh-CN" sz="3600" b="1">
                <a:solidFill>
                  <a:srgbClr val="000000"/>
                </a:solidFill>
                <a:effectLst/>
                <a:latin typeface="微软雅黑" panose="020B0503020204020204" charset="-122"/>
                <a:ea typeface="微软雅黑" panose="020B0503020204020204" charset="-122"/>
                <a:cs typeface="微软雅黑" panose="020B0503020204020204" charset="-122"/>
              </a:rPr>
              <a:t>谈话中提出</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a:p>
            <a:pPr algn="l">
              <a:lnSpc>
                <a:spcPct val="130000"/>
              </a:lnSpc>
            </a:pP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a:t>
            </a:r>
            <a:r>
              <a:rPr lang="zh-CN" altLang="en-US" sz="3600" b="1">
                <a:solidFill>
                  <a:srgbClr val="FF0000"/>
                </a:solidFill>
                <a:effectLst/>
                <a:latin typeface="微软雅黑" panose="020B0503020204020204" charset="-122"/>
                <a:ea typeface="微软雅黑" panose="020B0503020204020204" charset="-122"/>
                <a:cs typeface="微软雅黑" panose="020B0503020204020204" charset="-122"/>
              </a:rPr>
              <a:t>含义：</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美国和前苏联两个超级大国是</a:t>
            </a:r>
            <a:r>
              <a:rPr lang="zh-CN" altLang="en-US" sz="3600" b="1">
                <a:solidFill>
                  <a:srgbClr val="1A24E6"/>
                </a:solidFill>
                <a:effectLst/>
                <a:latin typeface="微软雅黑" panose="020B0503020204020204" charset="-122"/>
                <a:ea typeface="微软雅黑" panose="020B0503020204020204" charset="-122"/>
                <a:cs typeface="微软雅黑" panose="020B0503020204020204" charset="-122"/>
              </a:rPr>
              <a:t>第一世界</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，亚洲(除日本外)、非洲、拉丁美洲及其他地区发展中国家是</a:t>
            </a:r>
            <a:r>
              <a:rPr lang="zh-CN" altLang="en-US" sz="3600" b="1">
                <a:solidFill>
                  <a:srgbClr val="1A24E6"/>
                </a:solidFill>
                <a:effectLst/>
                <a:latin typeface="微软雅黑" panose="020B0503020204020204" charset="-122"/>
                <a:ea typeface="微软雅黑" panose="020B0503020204020204" charset="-122"/>
                <a:cs typeface="微软雅黑" panose="020B0503020204020204" charset="-122"/>
              </a:rPr>
              <a:t>第三世界</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，处于两者之间的发达国家是</a:t>
            </a:r>
            <a:r>
              <a:rPr lang="zh-CN" altLang="en-US" sz="3600" b="1">
                <a:solidFill>
                  <a:srgbClr val="1A24E6"/>
                </a:solidFill>
                <a:effectLst/>
                <a:latin typeface="微软雅黑" panose="020B0503020204020204" charset="-122"/>
                <a:ea typeface="微软雅黑" panose="020B0503020204020204" charset="-122"/>
                <a:cs typeface="微软雅黑" panose="020B0503020204020204" charset="-122"/>
              </a:rPr>
              <a:t>第二世界</a:t>
            </a:r>
            <a:r>
              <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rPr>
              <a:t> </a:t>
            </a:r>
            <a:endParaRPr lang="zh-CN" altLang="en-US" sz="3600" b="1">
              <a:solidFill>
                <a:srgbClr val="000000"/>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燕尾形 4"/>
          <p:cNvSpPr/>
          <p:nvPr/>
        </p:nvSpPr>
        <p:spPr>
          <a:xfrm>
            <a:off x="29210" y="144145"/>
            <a:ext cx="2502535"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问题探究</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6" name="文本框 5"/>
          <p:cNvSpPr txBox="1"/>
          <p:nvPr/>
        </p:nvSpPr>
        <p:spPr>
          <a:xfrm>
            <a:off x="2765425" y="144145"/>
            <a:ext cx="7879080" cy="58356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200" b="1">
                <a:solidFill>
                  <a:srgbClr val="070707"/>
                </a:solidFill>
                <a:effectLst/>
                <a:latin typeface="微软雅黑" panose="020B0503020204020204" charset="-122"/>
                <a:ea typeface="微软雅黑" panose="020B0503020204020204" charset="-122"/>
                <a:sym typeface="+mn-ea"/>
              </a:rPr>
              <a:t>1949～2008年中国与外国建交状况曲线图</a:t>
            </a:r>
            <a:endParaRPr lang="zh-CN" altLang="en-US" sz="3200" b="1">
              <a:solidFill>
                <a:srgbClr val="070707"/>
              </a:solidFill>
              <a:effectLst/>
              <a:latin typeface="微软雅黑" panose="020B0503020204020204" charset="-122"/>
              <a:ea typeface="微软雅黑" panose="020B0503020204020204" charset="-122"/>
              <a:sym typeface="+mn-ea"/>
            </a:endParaRPr>
          </a:p>
        </p:txBody>
      </p:sp>
      <p:pic>
        <p:nvPicPr>
          <p:cNvPr id="41988" name="Picture 5"/>
          <p:cNvPicPr>
            <a:picLocks noChangeAspect="1"/>
          </p:cNvPicPr>
          <p:nvPr/>
        </p:nvPicPr>
        <p:blipFill>
          <a:blip r:embed="rId1"/>
          <a:stretch>
            <a:fillRect/>
          </a:stretch>
        </p:blipFill>
        <p:spPr>
          <a:xfrm>
            <a:off x="1083945" y="1147445"/>
            <a:ext cx="9619615" cy="2832735"/>
          </a:xfrm>
          <a:prstGeom prst="rect">
            <a:avLst/>
          </a:prstGeom>
          <a:noFill/>
          <a:ln w="9525">
            <a:noFill/>
          </a:ln>
        </p:spPr>
      </p:pic>
      <p:sp>
        <p:nvSpPr>
          <p:cNvPr id="2" name="文本框 1"/>
          <p:cNvSpPr txBox="1"/>
          <p:nvPr/>
        </p:nvSpPr>
        <p:spPr>
          <a:xfrm>
            <a:off x="328930" y="3980180"/>
            <a:ext cx="11079480" cy="737235"/>
          </a:xfrm>
          <a:prstGeom prst="rect">
            <a:avLst/>
          </a:prstGeom>
          <a:noFill/>
        </p:spPr>
        <p:txBody>
          <a:bodyPr wrap="none" rtlCol="0" anchor="t">
            <a:spAutoFit/>
          </a:bodyPr>
          <a:p>
            <a:pPr>
              <a:lnSpc>
                <a:spcPct val="150000"/>
              </a:lnSpc>
            </a:pPr>
            <a:r>
              <a:rPr lang="zh-CN" altLang="zh-CN" sz="2800" b="1" dirty="0">
                <a:solidFill>
                  <a:srgbClr val="0000FF"/>
                </a:solidFill>
                <a:latin typeface="Times New Roman" panose="02020603050405020304" pitchFamily="18" charset="0"/>
                <a:ea typeface="华文细黑" pitchFamily="2" charset="-122"/>
                <a:sym typeface="+mn-ea"/>
              </a:rPr>
              <a:t>发现问题</a:t>
            </a:r>
            <a:r>
              <a:rPr lang="zh-CN" altLang="zh-CN" dirty="0">
                <a:latin typeface="Times New Roman" panose="02020603050405020304" pitchFamily="18" charset="0"/>
                <a:ea typeface="华文细黑" pitchFamily="2" charset="-122"/>
                <a:sym typeface="+mn-ea"/>
              </a:rPr>
              <a:t>　</a:t>
            </a:r>
            <a:r>
              <a:rPr lang="zh-CN" altLang="zh-CN" sz="2800" dirty="0">
                <a:solidFill>
                  <a:srgbClr val="070707"/>
                </a:solidFill>
                <a:latin typeface="Times New Roman" panose="02020603050405020304" pitchFamily="18" charset="0"/>
                <a:ea typeface="华文细黑" pitchFamily="2" charset="-122"/>
                <a:sym typeface="+mn-ea"/>
              </a:rPr>
              <a:t>新中国成立以来形成</a:t>
            </a:r>
            <a:r>
              <a:rPr lang="en-US" altLang="zh-CN" sz="2800" dirty="0">
                <a:solidFill>
                  <a:srgbClr val="070707"/>
                </a:solidFill>
                <a:latin typeface="Times New Roman" panose="02020603050405020304" pitchFamily="18" charset="0"/>
                <a:ea typeface="华文细黑" pitchFamily="2" charset="-122"/>
                <a:sym typeface="+mn-ea"/>
              </a:rPr>
              <a:t>1949</a:t>
            </a:r>
            <a:r>
              <a:rPr lang="zh-CN" altLang="zh-CN" sz="2800" dirty="0">
                <a:solidFill>
                  <a:srgbClr val="070707"/>
                </a:solidFill>
                <a:latin typeface="Times New Roman" panose="02020603050405020304" pitchFamily="18" charset="0"/>
                <a:ea typeface="华文细黑" pitchFamily="2" charset="-122"/>
                <a:sym typeface="+mn-ea"/>
              </a:rPr>
              <a:t>年、</a:t>
            </a:r>
            <a:r>
              <a:rPr lang="en-US" altLang="zh-CN" sz="2800" dirty="0">
                <a:solidFill>
                  <a:srgbClr val="070707"/>
                </a:solidFill>
                <a:latin typeface="Times New Roman" panose="02020603050405020304" pitchFamily="18" charset="0"/>
                <a:ea typeface="华文细黑" pitchFamily="2" charset="-122"/>
                <a:sym typeface="+mn-ea"/>
              </a:rPr>
              <a:t>1972</a:t>
            </a:r>
            <a:r>
              <a:rPr lang="zh-CN" altLang="zh-CN" sz="2800" dirty="0">
                <a:solidFill>
                  <a:srgbClr val="070707"/>
                </a:solidFill>
                <a:latin typeface="Times New Roman" panose="02020603050405020304" pitchFamily="18" charset="0"/>
                <a:ea typeface="华文细黑" pitchFamily="2" charset="-122"/>
                <a:sym typeface="+mn-ea"/>
              </a:rPr>
              <a:t>年、</a:t>
            </a:r>
            <a:r>
              <a:rPr lang="en-US" altLang="zh-CN" sz="2800" dirty="0">
                <a:solidFill>
                  <a:srgbClr val="070707"/>
                </a:solidFill>
                <a:latin typeface="Times New Roman" panose="02020603050405020304" pitchFamily="18" charset="0"/>
                <a:ea typeface="华文细黑" pitchFamily="2" charset="-122"/>
                <a:sym typeface="+mn-ea"/>
              </a:rPr>
              <a:t>1992</a:t>
            </a:r>
            <a:r>
              <a:rPr lang="zh-CN" altLang="zh-CN" sz="2800" dirty="0">
                <a:solidFill>
                  <a:srgbClr val="070707"/>
                </a:solidFill>
                <a:latin typeface="Times New Roman" panose="02020603050405020304" pitchFamily="18" charset="0"/>
                <a:ea typeface="华文细黑" pitchFamily="2" charset="-122"/>
                <a:sym typeface="+mn-ea"/>
              </a:rPr>
              <a:t>年三次建交高峰</a:t>
            </a:r>
            <a:endParaRPr lang="zh-CN" altLang="zh-CN" sz="2800" dirty="0">
              <a:solidFill>
                <a:srgbClr val="070707"/>
              </a:solidFill>
              <a:latin typeface="Times New Roman" panose="02020603050405020304" pitchFamily="18" charset="0"/>
              <a:ea typeface="华文细黑" pitchFamily="2" charset="-122"/>
              <a:sym typeface="+mn-ea"/>
            </a:endParaRPr>
          </a:p>
        </p:txBody>
      </p:sp>
      <p:sp>
        <p:nvSpPr>
          <p:cNvPr id="3" name="文本框 2"/>
          <p:cNvSpPr txBox="1"/>
          <p:nvPr/>
        </p:nvSpPr>
        <p:spPr>
          <a:xfrm>
            <a:off x="411480" y="5053965"/>
            <a:ext cx="9784080" cy="737235"/>
          </a:xfrm>
          <a:prstGeom prst="rect">
            <a:avLst/>
          </a:prstGeom>
          <a:noFill/>
        </p:spPr>
        <p:txBody>
          <a:bodyPr wrap="none" rtlCol="0" anchor="t">
            <a:spAutoFit/>
          </a:bodyPr>
          <a:p>
            <a:pPr>
              <a:lnSpc>
                <a:spcPct val="150000"/>
              </a:lnSpc>
            </a:pPr>
            <a:r>
              <a:rPr lang="zh-CN" altLang="zh-CN" sz="2800" b="1" dirty="0">
                <a:solidFill>
                  <a:srgbClr val="0000FF"/>
                </a:solidFill>
                <a:latin typeface="Times New Roman" panose="02020603050405020304" pitchFamily="18" charset="0"/>
                <a:ea typeface="华文细黑" pitchFamily="2" charset="-122"/>
                <a:sym typeface="+mn-ea"/>
              </a:rPr>
              <a:t>命题角度　</a:t>
            </a:r>
            <a:r>
              <a:rPr lang="zh-CN" altLang="zh-CN" sz="2800" dirty="0">
                <a:solidFill>
                  <a:srgbClr val="070707"/>
                </a:solidFill>
                <a:latin typeface="Times New Roman" panose="02020603050405020304" pitchFamily="18" charset="0"/>
                <a:ea typeface="华文细黑" pitchFamily="2" charset="-122"/>
                <a:sym typeface="+mn-ea"/>
              </a:rPr>
              <a:t>新中国外交的曲折历程；三次建交高峰及原因分析</a:t>
            </a:r>
            <a:endParaRPr lang="zh-CN" altLang="zh-CN" sz="2800" dirty="0">
              <a:solidFill>
                <a:srgbClr val="070707"/>
              </a:solidFill>
              <a:latin typeface="Times New Roman" panose="02020603050405020304" pitchFamily="18" charset="0"/>
              <a:ea typeface="华文细黑" pitchFamily="2" charset="-122"/>
            </a:endParaRPr>
          </a:p>
        </p:txBody>
      </p:sp>
    </p:spTree>
    <p:custDataLst>
      <p:tags r:id="rId2"/>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TextBox 20"/>
          <p:cNvSpPr txBox="1"/>
          <p:nvPr/>
        </p:nvSpPr>
        <p:spPr>
          <a:xfrm>
            <a:off x="478790" y="504190"/>
            <a:ext cx="11234420" cy="583565"/>
          </a:xfrm>
          <a:prstGeom prst="rect">
            <a:avLst/>
          </a:prstGeom>
          <a:noFill/>
          <a:ln w="9525">
            <a:noFill/>
          </a:ln>
        </p:spPr>
        <p:txBody>
          <a:bodyPr wrap="square">
            <a:spAutoFit/>
            <a:scene3d>
              <a:camera prst="orthographicFront"/>
              <a:lightRig rig="threePt" dir="t"/>
            </a:scene3d>
          </a:bodyPr>
          <a:p>
            <a:r>
              <a:rPr lang="zh-CN" altLang="en-US" sz="3200" b="1"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考点一　新中国建立初期的重大外交活动与和平共处五项原则</a:t>
            </a:r>
            <a:endParaRPr lang="zh-CN" altLang="en-US" sz="3200" b="1" dirty="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9" name="燕尾形 8"/>
          <p:cNvSpPr/>
          <p:nvPr/>
        </p:nvSpPr>
        <p:spPr>
          <a:xfrm>
            <a:off x="116840" y="1682750"/>
            <a:ext cx="324421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b="1" spc="-100">
                <a:solidFill>
                  <a:srgbClr val="070707"/>
                </a:solidFill>
                <a:effectLst/>
                <a:uFillTx/>
                <a:latin typeface="微软雅黑" panose="020B0503020204020204" charset="-122"/>
                <a:ea typeface="微软雅黑" panose="020B0503020204020204" charset="-122"/>
                <a:cs typeface="+mn-ea"/>
                <a:sym typeface="+mn-ea"/>
              </a:rPr>
              <a:t>基础知识强调</a:t>
            </a:r>
            <a:endParaRPr lang="zh-CN" altLang="en-US" sz="3200" b="1" spc="-100">
              <a:solidFill>
                <a:srgbClr val="070707"/>
              </a:solidFill>
              <a:effectLst/>
              <a:uFillTx/>
              <a:latin typeface="微软雅黑" panose="020B0503020204020204" charset="-122"/>
              <a:ea typeface="微软雅黑" panose="020B0503020204020204" charset="-122"/>
              <a:cs typeface="+mn-ea"/>
              <a:sym typeface="+mn-ea"/>
            </a:endParaRPr>
          </a:p>
        </p:txBody>
      </p:sp>
      <p:sp>
        <p:nvSpPr>
          <p:cNvPr id="21" name="文本框 20"/>
          <p:cNvSpPr txBox="1"/>
          <p:nvPr/>
        </p:nvSpPr>
        <p:spPr>
          <a:xfrm>
            <a:off x="3472815" y="1320165"/>
            <a:ext cx="8556625" cy="4964430"/>
          </a:xfrm>
          <a:prstGeom prst="rect">
            <a:avLst/>
          </a:prstGeom>
          <a:noFill/>
          <a:ln w="19050">
            <a:solidFill>
              <a:srgbClr val="000000"/>
            </a:solidFill>
          </a:ln>
          <a:effectLst>
            <a:outerShdw blurRad="50800" dist="38100" dir="5400000" algn="t" rotWithShape="0">
              <a:prstClr val="black">
                <a:alpha val="40000"/>
              </a:prstClr>
            </a:outerShdw>
          </a:effectLst>
        </p:spPr>
        <p:txBody>
          <a:bodyPr wrap="square" rtlCol="0" anchor="t">
            <a:spAutoFit/>
          </a:bodyPr>
          <a:p>
            <a:pPr>
              <a:lnSpc>
                <a:spcPct val="110000"/>
              </a:lnSpc>
              <a:spcBef>
                <a:spcPts val="0"/>
              </a:spcBef>
              <a:spcAft>
                <a:spcPts val="0"/>
              </a:spcAft>
            </a:pPr>
            <a:r>
              <a:rPr lang="en-US" altLang="zh-CN"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建国初期的重大外交活动</a:t>
            </a:r>
            <a:endPar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背景：国际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特点</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有利</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不利</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政治</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经济</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政策</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方针：含义</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(4)</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成就</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ct val="110000"/>
              </a:lnSpc>
              <a:spcBef>
                <a:spcPts val="0"/>
              </a:spcBef>
              <a:spcAft>
                <a:spcPts val="0"/>
              </a:spcAft>
            </a:pPr>
            <a:r>
              <a:rPr lang="en-US" altLang="zh-CN"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2.和平共处五项原则</a:t>
            </a: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的提出</a:t>
            </a:r>
            <a:endParaRPr lang="en-US" altLang="zh-CN"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背景：国际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目的</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过程</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内容</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1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(4)</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意义：国内</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国际</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6" name="椭圆 5"/>
          <p:cNvSpPr/>
          <p:nvPr/>
        </p:nvSpPr>
        <p:spPr>
          <a:xfrm>
            <a:off x="434975" y="3282315"/>
            <a:ext cx="882650" cy="907415"/>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600" b="1">
                <a:solidFill>
                  <a:srgbClr val="1A24E6"/>
                </a:solidFill>
                <a:effectLst/>
                <a:latin typeface="微软雅黑" panose="020B0503020204020204" charset="-122"/>
                <a:ea typeface="微软雅黑" panose="020B0503020204020204" charset="-122"/>
              </a:rPr>
              <a:t>听</a:t>
            </a:r>
            <a:endParaRPr lang="zh-CN" altLang="en-US" sz="3600" b="1">
              <a:solidFill>
                <a:srgbClr val="1A24E6"/>
              </a:solidFill>
              <a:effectLst/>
              <a:latin typeface="微软雅黑" panose="020B0503020204020204" charset="-122"/>
              <a:ea typeface="微软雅黑" panose="020B0503020204020204" charset="-122"/>
            </a:endParaRPr>
          </a:p>
        </p:txBody>
      </p:sp>
      <p:sp>
        <p:nvSpPr>
          <p:cNvPr id="2" name="文本框 1"/>
          <p:cNvSpPr txBox="1"/>
          <p:nvPr/>
        </p:nvSpPr>
        <p:spPr>
          <a:xfrm>
            <a:off x="1431925" y="3526155"/>
            <a:ext cx="1929130" cy="583565"/>
          </a:xfrm>
          <a:prstGeom prst="rect">
            <a:avLst/>
          </a:prstGeom>
          <a:noFill/>
        </p:spPr>
        <p:txBody>
          <a:bodyPr wrap="square" rtlCol="0">
            <a:spAutoFit/>
          </a:bodyPr>
          <a:p>
            <a:r>
              <a:rPr lang="zh-CN" altLang="en-US" sz="3200">
                <a:solidFill>
                  <a:srgbClr val="000000"/>
                </a:solidFill>
                <a:effectLst/>
                <a:latin typeface="微软雅黑" panose="020B0503020204020204" charset="-122"/>
                <a:ea typeface="微软雅黑" panose="020B0503020204020204" charset="-122"/>
              </a:rPr>
              <a:t>老师强调</a:t>
            </a:r>
            <a:endParaRPr lang="zh-CN" altLang="en-US" sz="3200">
              <a:solidFill>
                <a:srgbClr val="000000"/>
              </a:solidFill>
              <a:effectLst/>
              <a:latin typeface="微软雅黑" panose="020B0503020204020204" charset="-122"/>
              <a:ea typeface="微软雅黑" panose="020B0503020204020204" charset="-122"/>
            </a:endParaRPr>
          </a:p>
        </p:txBody>
      </p:sp>
      <p:sp>
        <p:nvSpPr>
          <p:cNvPr id="3" name="文本框 2"/>
          <p:cNvSpPr txBox="1"/>
          <p:nvPr/>
        </p:nvSpPr>
        <p:spPr>
          <a:xfrm>
            <a:off x="1431925" y="4736465"/>
            <a:ext cx="2040890" cy="583565"/>
          </a:xfrm>
          <a:prstGeom prst="rect">
            <a:avLst/>
          </a:prstGeom>
          <a:noFill/>
        </p:spPr>
        <p:txBody>
          <a:bodyPr wrap="square" rtlCol="0">
            <a:spAutoFit/>
          </a:bodyPr>
          <a:p>
            <a:r>
              <a:rPr lang="zh-CN" altLang="en-US" sz="3200">
                <a:solidFill>
                  <a:srgbClr val="000000"/>
                </a:solidFill>
                <a:effectLst/>
                <a:latin typeface="微软雅黑" panose="020B0503020204020204" charset="-122"/>
                <a:ea typeface="微软雅黑" panose="020B0503020204020204" charset="-122"/>
              </a:rPr>
              <a:t>补充完善</a:t>
            </a:r>
            <a:endParaRPr lang="zh-CN" altLang="en-US" sz="3200">
              <a:solidFill>
                <a:srgbClr val="000000"/>
              </a:solidFill>
              <a:effectLst/>
              <a:latin typeface="微软雅黑" panose="020B0503020204020204" charset="-122"/>
              <a:ea typeface="微软雅黑" panose="020B0503020204020204" charset="-122"/>
            </a:endParaRPr>
          </a:p>
        </p:txBody>
      </p:sp>
      <p:sp>
        <p:nvSpPr>
          <p:cNvPr id="4" name="椭圆 3"/>
          <p:cNvSpPr/>
          <p:nvPr/>
        </p:nvSpPr>
        <p:spPr>
          <a:xfrm>
            <a:off x="434975" y="4530090"/>
            <a:ext cx="882650" cy="888365"/>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600" b="1">
                <a:solidFill>
                  <a:srgbClr val="1A24E6"/>
                </a:solidFill>
                <a:effectLst/>
                <a:latin typeface="微软雅黑" panose="020B0503020204020204" charset="-122"/>
                <a:ea typeface="微软雅黑" panose="020B0503020204020204" charset="-122"/>
              </a:rPr>
              <a:t>写</a:t>
            </a:r>
            <a:endParaRPr lang="zh-CN" altLang="en-US" sz="3600" b="1">
              <a:solidFill>
                <a:srgbClr val="1A24E6"/>
              </a:solidFill>
              <a:effectLst/>
              <a:latin typeface="微软雅黑" panose="020B0503020204020204" charset="-122"/>
              <a:ea typeface="微软雅黑" panose="020B0503020204020204" charset="-122"/>
            </a:endParaRPr>
          </a:p>
        </p:txBody>
      </p:sp>
      <p:sp>
        <p:nvSpPr>
          <p:cNvPr id="5" name="文本框 4"/>
          <p:cNvSpPr txBox="1"/>
          <p:nvPr/>
        </p:nvSpPr>
        <p:spPr>
          <a:xfrm>
            <a:off x="250190" y="2177415"/>
            <a:ext cx="3046730"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sz="3200">
                <a:solidFill>
                  <a:srgbClr val="070707"/>
                </a:solidFill>
                <a:effectLst/>
                <a:latin typeface="楷体" panose="02010609060101010101" charset="-122"/>
                <a:ea typeface="楷体" panose="02010609060101010101" charset="-122"/>
                <a:cs typeface="楷体" panose="02010609060101010101" charset="-122"/>
              </a:rPr>
              <a:t>(</a:t>
            </a:r>
            <a:r>
              <a:rPr lang="zh-CN" altLang="en-US" sz="3200">
                <a:solidFill>
                  <a:srgbClr val="070707"/>
                </a:solidFill>
                <a:effectLst/>
                <a:latin typeface="楷体" panose="02010609060101010101" charset="-122"/>
                <a:ea typeface="楷体" panose="02010609060101010101" charset="-122"/>
                <a:cs typeface="楷体" panose="02010609060101010101" charset="-122"/>
              </a:rPr>
              <a:t>金版</a:t>
            </a:r>
            <a:r>
              <a:rPr lang="en-US" altLang="zh-CN" sz="3200">
                <a:solidFill>
                  <a:srgbClr val="070707"/>
                </a:solidFill>
                <a:effectLst/>
                <a:latin typeface="楷体" panose="02010609060101010101" charset="-122"/>
                <a:ea typeface="楷体" panose="02010609060101010101" charset="-122"/>
                <a:cs typeface="楷体" panose="02010609060101010101" charset="-122"/>
              </a:rPr>
              <a:t>P211-212)</a:t>
            </a:r>
            <a:endParaRPr lang="en-US" altLang="zh-CN" sz="3200">
              <a:solidFill>
                <a:srgbClr val="070707"/>
              </a:solidFill>
              <a:effectLst/>
              <a:latin typeface="楷体" panose="02010609060101010101" charset="-122"/>
              <a:ea typeface="楷体" panose="02010609060101010101" charset="-122"/>
              <a:cs typeface="楷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燕尾形 8"/>
          <p:cNvSpPr/>
          <p:nvPr/>
        </p:nvSpPr>
        <p:spPr>
          <a:xfrm>
            <a:off x="195580" y="114300"/>
            <a:ext cx="2327275" cy="553720"/>
          </a:xfrm>
          <a:prstGeom prst="chevron">
            <a:avLst/>
          </a:prstGeom>
          <a:solidFill>
            <a:srgbClr val="CCFFFF"/>
          </a:solidFill>
          <a:ln>
            <a:solidFill>
              <a:srgbClr val="CC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l"/>
            <a:r>
              <a:rPr lang="zh-CN" altLang="en-US" sz="3200" spc="-100">
                <a:solidFill>
                  <a:srgbClr val="0040E4"/>
                </a:solidFill>
                <a:effectLst/>
                <a:uFillTx/>
                <a:latin typeface="微软雅黑" panose="020B0503020204020204" charset="-122"/>
                <a:ea typeface="微软雅黑" panose="020B0503020204020204" charset="-122"/>
                <a:cs typeface="+mn-ea"/>
                <a:sym typeface="+mn-ea"/>
              </a:rPr>
              <a:t>基础强调</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21" name="文本框 20"/>
          <p:cNvSpPr txBox="1"/>
          <p:nvPr/>
        </p:nvSpPr>
        <p:spPr>
          <a:xfrm>
            <a:off x="413385" y="788035"/>
            <a:ext cx="10965180" cy="4446905"/>
          </a:xfrm>
          <a:prstGeom prst="rect">
            <a:avLst/>
          </a:prstGeom>
          <a:noFill/>
          <a:ln w="19050">
            <a:noFill/>
          </a:ln>
          <a:effectLst>
            <a:outerShdw blurRad="50800" dist="38100" dir="5400000" algn="t" rotWithShape="0">
              <a:prstClr val="black">
                <a:alpha val="40000"/>
              </a:prstClr>
            </a:outerShdw>
          </a:effectLst>
        </p:spPr>
        <p:txBody>
          <a:bodyPr wrap="square" rtlCol="0" anchor="t">
            <a:spAutoFit/>
          </a:bodyPr>
          <a:p>
            <a:pPr>
              <a:lnSpc>
                <a:spcPct val="120000"/>
              </a:lnSpc>
              <a:spcBef>
                <a:spcPts val="0"/>
              </a:spcBef>
              <a:spcAft>
                <a:spcPts val="0"/>
              </a:spcAft>
            </a:pPr>
            <a:r>
              <a:rPr lang="en-US" altLang="zh-CN"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背景拓展</a:t>
            </a:r>
            <a:endPar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国际</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突出特点</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有利</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不利</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cs typeface="楷体" panose="02010609060101010101" charset="-122"/>
              <a:sym typeface="+mn-ea"/>
            </a:endParaRPr>
          </a:p>
          <a:p>
            <a:pPr>
              <a:lnSpc>
                <a:spcPct val="120000"/>
              </a:lnSpc>
              <a:spcBef>
                <a:spcPts val="0"/>
              </a:spcBef>
              <a:spcAft>
                <a:spcPts val="0"/>
              </a:spcAft>
            </a:pPr>
            <a:r>
              <a:rPr 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cs typeface="楷体" panose="02010609060101010101" charset="-122"/>
                <a:sym typeface="+mn-ea"/>
              </a:rPr>
              <a:t>    (2)</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国内</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政治</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经济</a:t>
            </a:r>
            <a:r>
              <a:rPr lang="en-US" altLang="zh-CN" sz="2800" b="1" dirty="0">
                <a:solidFill>
                  <a:srgbClr val="000000"/>
                </a:solidFill>
                <a:effectLst>
                  <a:outerShdw blurRad="38100" dist="38100" dir="2700000">
                    <a:srgbClr val="C0C0C0"/>
                  </a:outerShdw>
                </a:effectLst>
                <a:latin typeface="楷体" panose="02010609060101010101" charset="-122"/>
                <a:ea typeface="楷体" panose="02010609060101010101" charset="-122"/>
                <a:cs typeface="楷体" panose="02010609060101010101" charset="-122"/>
                <a:sym typeface="+mn-ea"/>
              </a:rPr>
              <a:t>)</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20000"/>
              </a:lnSpc>
              <a:spcBef>
                <a:spcPts val="0"/>
              </a:spcBef>
              <a:spcAft>
                <a:spcPts val="0"/>
              </a:spcAft>
            </a:pP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2.方针理解</a:t>
            </a:r>
            <a:endPar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准确区分</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另</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与</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打</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2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a:t>
            </a:r>
            <a:r>
              <a:rPr 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一边倒</a:t>
            </a:r>
            <a:r>
              <a:rPr 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的含义</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20000"/>
              </a:lnSpc>
              <a:spcBef>
                <a:spcPts val="0"/>
              </a:spcBef>
              <a:spcAft>
                <a:spcPts val="0"/>
              </a:spcAft>
            </a:pP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(3)“</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一边倒</a:t>
            </a:r>
            <a:r>
              <a:rPr lang="en-US" altLang="zh-CN"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的影响</a:t>
            </a:r>
            <a:endParaRPr lang="zh-CN" altLang="en-US" sz="2800" b="1" dirty="0">
              <a:solidFill>
                <a:srgbClr val="00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nSpc>
                <a:spcPct val="120000"/>
              </a:lnSpc>
              <a:spcBef>
                <a:spcPts val="0"/>
              </a:spcBef>
              <a:spcAft>
                <a:spcPts val="0"/>
              </a:spcAft>
            </a:pPr>
            <a:r>
              <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3.成就强调</a:t>
            </a:r>
            <a:endParaRPr lang="zh-CN" altLang="en-US" sz="32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835660" y="4575175"/>
            <a:ext cx="9096375" cy="119888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a:lnSpc>
                <a:spcPct val="100000"/>
              </a:lnSpc>
              <a:spcBef>
                <a:spcPts val="0"/>
              </a:spcBef>
              <a:spcAft>
                <a:spcPts val="0"/>
              </a:spcAft>
            </a:pPr>
            <a:r>
              <a:rPr lang="zh-CN" altLang="en-US" sz="2400" b="1" dirty="0">
                <a:solidFill>
                  <a:srgbClr val="161EC6"/>
                </a:solidFill>
                <a:effectLst/>
                <a:latin typeface="楷体" panose="02010609060101010101" charset="-122"/>
                <a:ea typeface="楷体" panose="02010609060101010101" charset="-122"/>
                <a:cs typeface="楷体" panose="02010609060101010101" charset="-122"/>
                <a:sym typeface="+mn-ea"/>
              </a:rPr>
              <a:t>积极：争取苏援</a:t>
            </a:r>
            <a:r>
              <a:rPr lang="en-US" altLang="zh-CN" sz="2400" b="1" dirty="0">
                <a:solidFill>
                  <a:srgbClr val="161EC6"/>
                </a:solidFill>
                <a:effectLst/>
                <a:latin typeface="楷体" panose="02010609060101010101" charset="-122"/>
                <a:ea typeface="楷体" panose="02010609060101010101" charset="-122"/>
                <a:cs typeface="楷体" panose="02010609060101010101" charset="-122"/>
                <a:sym typeface="+mn-ea"/>
              </a:rPr>
              <a:t>,</a:t>
            </a:r>
            <a:r>
              <a:rPr lang="zh-CN" altLang="en-US" sz="2400" b="1" dirty="0">
                <a:solidFill>
                  <a:srgbClr val="161EC6"/>
                </a:solidFill>
                <a:effectLst/>
                <a:latin typeface="楷体" panose="02010609060101010101" charset="-122"/>
                <a:ea typeface="楷体" panose="02010609060101010101" charset="-122"/>
                <a:cs typeface="楷体" panose="02010609060101010101" charset="-122"/>
                <a:sym typeface="+mn-ea"/>
              </a:rPr>
              <a:t>打破封锁；巩固政权，恢复经济</a:t>
            </a:r>
            <a:endParaRPr lang="zh-CN" altLang="en-US" sz="2400" b="1" dirty="0">
              <a:solidFill>
                <a:srgbClr val="161EC6"/>
              </a:solidFill>
              <a:effectLst/>
              <a:latin typeface="楷体" panose="02010609060101010101" charset="-122"/>
              <a:ea typeface="楷体" panose="02010609060101010101" charset="-122"/>
              <a:cs typeface="楷体" panose="02010609060101010101" charset="-122"/>
              <a:sym typeface="+mn-ea"/>
            </a:endParaRPr>
          </a:p>
          <a:p>
            <a:pPr fontAlgn="base">
              <a:lnSpc>
                <a:spcPct val="100000"/>
              </a:lnSpc>
              <a:spcBef>
                <a:spcPts val="0"/>
              </a:spcBef>
              <a:spcAft>
                <a:spcPts val="0"/>
              </a:spcAft>
            </a:pPr>
            <a:r>
              <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rPr>
              <a:t>消极</a:t>
            </a:r>
            <a:r>
              <a:rPr lang="en-US" altLang="zh-CN" sz="2400" b="1">
                <a:solidFill>
                  <a:srgbClr val="161EC6"/>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rPr>
              <a:t>局限</a:t>
            </a:r>
            <a:r>
              <a:rPr lang="en-US" altLang="zh-CN" sz="2400" b="1">
                <a:solidFill>
                  <a:srgbClr val="161EC6"/>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rPr>
              <a:t>：受社会制度和意识形态的束缚，不够灵活，代价很大</a:t>
            </a:r>
            <a:r>
              <a:rPr lang="en-US" altLang="zh-CN" sz="2400" b="1">
                <a:solidFill>
                  <a:srgbClr val="161EC6"/>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rPr>
              <a:t>朝鲜战争</a:t>
            </a:r>
            <a:r>
              <a:rPr lang="en-US" altLang="zh-CN" sz="2400" b="1">
                <a:solidFill>
                  <a:srgbClr val="161EC6"/>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rPr>
              <a:t>，未能很好地处理与非社会主义阵营国家的外交关系</a:t>
            </a:r>
            <a:endParaRPr lang="zh-CN" altLang="en-US" sz="2400" b="1">
              <a:solidFill>
                <a:srgbClr val="161EC6"/>
              </a:solidFill>
              <a:effectLst/>
              <a:latin typeface="楷体" panose="02010609060101010101" charset="-122"/>
              <a:ea typeface="楷体" panose="02010609060101010101" charset="-122"/>
              <a:cs typeface="楷体" panose="02010609060101010101" charset="-122"/>
              <a:sym typeface="+mn-ea"/>
            </a:endParaRPr>
          </a:p>
        </p:txBody>
      </p:sp>
      <p:sp>
        <p:nvSpPr>
          <p:cNvPr id="16388" name="文本框 16387"/>
          <p:cNvSpPr txBox="1"/>
          <p:nvPr/>
        </p:nvSpPr>
        <p:spPr>
          <a:xfrm>
            <a:off x="9779000" y="4632325"/>
            <a:ext cx="2308860" cy="1076325"/>
          </a:xfrm>
          <a:prstGeom prst="rect">
            <a:avLst/>
          </a:prstGeom>
          <a:solidFill>
            <a:srgbClr val="FFCC00"/>
          </a:solidFill>
          <a:ln w="9525">
            <a:noFill/>
          </a:ln>
        </p:spPr>
        <p:txBody>
          <a:bodyPr wrap="square" anchor="t">
            <a:spAutoFit/>
          </a:bodyPr>
          <a:p>
            <a:pPr algn="ctr">
              <a:spcBef>
                <a:spcPct val="50000"/>
              </a:spcBef>
            </a:pPr>
            <a:r>
              <a:rPr lang="zh-CN" altLang="en-US" sz="3200" b="1">
                <a:solidFill>
                  <a:srgbClr val="0000FF"/>
                </a:solidFill>
                <a:latin typeface="微软雅黑" panose="020B0503020204020204" charset="-122"/>
                <a:ea typeface="微软雅黑" panose="020B0503020204020204" charset="-122"/>
              </a:rPr>
              <a:t>非常之时的非常政策</a:t>
            </a:r>
            <a:endParaRPr lang="zh-CN" altLang="en-US" sz="3200" b="1">
              <a:solidFill>
                <a:srgbClr val="0000FF"/>
              </a:solidFill>
              <a:latin typeface="微软雅黑" panose="020B0503020204020204" charset="-122"/>
              <a:ea typeface="微软雅黑" panose="020B0503020204020204" charset="-122"/>
            </a:endParaRPr>
          </a:p>
        </p:txBody>
      </p:sp>
      <p:sp>
        <p:nvSpPr>
          <p:cNvPr id="5" name="文本框 4"/>
          <p:cNvSpPr txBox="1"/>
          <p:nvPr/>
        </p:nvSpPr>
        <p:spPr>
          <a:xfrm>
            <a:off x="4984750" y="3566160"/>
            <a:ext cx="6619875" cy="521970"/>
          </a:xfrm>
          <a:prstGeom prst="rect">
            <a:avLst/>
          </a:prstGeom>
          <a:noFill/>
        </p:spPr>
        <p:txBody>
          <a:bodyPr wrap="none" rtlCol="0">
            <a:spAutoFit/>
          </a:bodyPr>
          <a:p>
            <a:pPr algn="l"/>
            <a:r>
              <a:rPr 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倒向苏联</a:t>
            </a:r>
            <a:r>
              <a:rPr 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盲从苏联</a:t>
            </a:r>
            <a:r>
              <a:rPr 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放弃独立自主</a:t>
            </a:r>
            <a:r>
              <a:rPr lang="en-US" altLang="zh-CN"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2800" b="1" dirty="0">
              <a:solidFill>
                <a:srgbClr val="161EC6"/>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6" name="文本框 5"/>
          <p:cNvSpPr txBox="1"/>
          <p:nvPr/>
        </p:nvSpPr>
        <p:spPr>
          <a:xfrm>
            <a:off x="2421890" y="156210"/>
            <a:ext cx="2230120" cy="583565"/>
          </a:xfrm>
          <a:prstGeom prst="rect">
            <a:avLst/>
          </a:prstGeom>
          <a:noFill/>
        </p:spPr>
        <p:txBody>
          <a:bodyPr wrap="none" rtlCol="0" anchor="t">
            <a:spAutoFit/>
          </a:bodyPr>
          <a:p>
            <a:r>
              <a:rPr lang="en-US" altLang="zh-CN" sz="3200" b="1">
                <a:solidFill>
                  <a:srgbClr val="070707"/>
                </a:solidFill>
                <a:effectLst/>
                <a:latin typeface="楷体" panose="02010609060101010101" charset="-122"/>
                <a:ea typeface="楷体" panose="02010609060101010101" charset="-122"/>
                <a:cs typeface="楷体" panose="02010609060101010101" charset="-122"/>
                <a:sym typeface="+mn-ea"/>
              </a:rPr>
              <a:t>(</a:t>
            </a:r>
            <a:r>
              <a:rPr lang="zh-CN" altLang="en-US" sz="3200" b="1">
                <a:solidFill>
                  <a:srgbClr val="070707"/>
                </a:solidFill>
                <a:effectLst/>
                <a:latin typeface="楷体" panose="02010609060101010101" charset="-122"/>
                <a:ea typeface="楷体" panose="02010609060101010101" charset="-122"/>
                <a:cs typeface="楷体" panose="02010609060101010101" charset="-122"/>
                <a:sym typeface="+mn-ea"/>
              </a:rPr>
              <a:t>金版</a:t>
            </a:r>
            <a:r>
              <a:rPr lang="en-US" altLang="zh-CN" sz="3200" b="1">
                <a:solidFill>
                  <a:srgbClr val="070707"/>
                </a:solidFill>
                <a:effectLst/>
                <a:latin typeface="楷体" panose="02010609060101010101" charset="-122"/>
                <a:ea typeface="楷体" panose="02010609060101010101" charset="-122"/>
                <a:cs typeface="楷体" panose="02010609060101010101" charset="-122"/>
                <a:sym typeface="+mn-ea"/>
              </a:rPr>
              <a:t>P211)</a:t>
            </a:r>
            <a:endParaRPr lang="en-US" altLang="zh-CN" sz="3200" b="1">
              <a:solidFill>
                <a:srgbClr val="070707"/>
              </a:solidFill>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7524115" y="266065"/>
            <a:ext cx="246697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b="1">
                <a:solidFill>
                  <a:srgbClr val="161EC6"/>
                </a:solidFill>
                <a:effectLst/>
                <a:latin typeface="微软雅黑" panose="020B0503020204020204" charset="-122"/>
                <a:ea typeface="微软雅黑" panose="020B0503020204020204" charset="-122"/>
              </a:rPr>
              <a:t>两大阵营对峙</a:t>
            </a:r>
            <a:endParaRPr lang="zh-CN" altLang="en-US" sz="2800" b="1">
              <a:solidFill>
                <a:srgbClr val="161EC6"/>
              </a:solidFill>
              <a:effectLst/>
              <a:latin typeface="微软雅黑" panose="020B0503020204020204" charset="-122"/>
              <a:ea typeface="微软雅黑" panose="020B0503020204020204" charset="-122"/>
            </a:endParaRPr>
          </a:p>
        </p:txBody>
      </p:sp>
      <p:sp>
        <p:nvSpPr>
          <p:cNvPr id="3" name="文本框 2"/>
          <p:cNvSpPr txBox="1"/>
          <p:nvPr/>
        </p:nvSpPr>
        <p:spPr>
          <a:xfrm>
            <a:off x="5834380" y="893445"/>
            <a:ext cx="2623820"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161EC6"/>
                </a:solidFill>
                <a:effectLst/>
                <a:latin typeface="楷体" panose="02010609060101010101" charset="-122"/>
                <a:ea typeface="楷体" panose="02010609060101010101" charset="-122"/>
              </a:rPr>
              <a:t>资本主义</a:t>
            </a:r>
            <a:r>
              <a:rPr lang="en-US" altLang="zh-CN" sz="2800">
                <a:solidFill>
                  <a:srgbClr val="161EC6"/>
                </a:solidFill>
                <a:effectLst/>
                <a:latin typeface="楷体" panose="02010609060101010101" charset="-122"/>
                <a:ea typeface="楷体" panose="02010609060101010101" charset="-122"/>
              </a:rPr>
              <a:t>-</a:t>
            </a:r>
            <a:r>
              <a:rPr lang="zh-CN" altLang="en-US" sz="2800">
                <a:solidFill>
                  <a:srgbClr val="161EC6"/>
                </a:solidFill>
                <a:effectLst/>
                <a:latin typeface="楷体" panose="02010609060101010101" charset="-122"/>
                <a:ea typeface="楷体" panose="02010609060101010101" charset="-122"/>
              </a:rPr>
              <a:t>削弱</a:t>
            </a:r>
            <a:endParaRPr lang="zh-CN" altLang="en-US" sz="2800">
              <a:solidFill>
                <a:srgbClr val="161EC6"/>
              </a:solidFill>
              <a:effectLst/>
              <a:latin typeface="楷体" panose="02010609060101010101" charset="-122"/>
              <a:ea typeface="楷体" panose="02010609060101010101" charset="-122"/>
            </a:endParaRPr>
          </a:p>
        </p:txBody>
      </p:sp>
      <p:sp>
        <p:nvSpPr>
          <p:cNvPr id="7" name="文本框 6"/>
          <p:cNvSpPr txBox="1"/>
          <p:nvPr/>
        </p:nvSpPr>
        <p:spPr>
          <a:xfrm>
            <a:off x="8399145" y="893445"/>
            <a:ext cx="2623820"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161EC6"/>
                </a:solidFill>
                <a:effectLst/>
                <a:latin typeface="楷体" panose="02010609060101010101" charset="-122"/>
                <a:ea typeface="楷体" panose="02010609060101010101" charset="-122"/>
              </a:rPr>
              <a:t>社会主义</a:t>
            </a:r>
            <a:r>
              <a:rPr lang="en-US" altLang="zh-CN" sz="2800">
                <a:solidFill>
                  <a:srgbClr val="161EC6"/>
                </a:solidFill>
                <a:effectLst/>
                <a:latin typeface="楷体" panose="02010609060101010101" charset="-122"/>
                <a:ea typeface="楷体" panose="02010609060101010101" charset="-122"/>
              </a:rPr>
              <a:t>-</a:t>
            </a:r>
            <a:r>
              <a:rPr lang="zh-CN" altLang="en-US" sz="2800">
                <a:solidFill>
                  <a:srgbClr val="161EC6"/>
                </a:solidFill>
                <a:effectLst/>
                <a:latin typeface="楷体" panose="02010609060101010101" charset="-122"/>
                <a:ea typeface="楷体" panose="02010609060101010101" charset="-122"/>
              </a:rPr>
              <a:t>壮大</a:t>
            </a:r>
            <a:endParaRPr lang="zh-CN" altLang="en-US" sz="2800">
              <a:solidFill>
                <a:srgbClr val="161EC6"/>
              </a:solidFill>
              <a:effectLst/>
              <a:latin typeface="楷体" panose="02010609060101010101" charset="-122"/>
              <a:ea typeface="楷体" panose="02010609060101010101" charset="-122"/>
            </a:endParaRPr>
          </a:p>
        </p:txBody>
      </p:sp>
      <p:sp>
        <p:nvSpPr>
          <p:cNvPr id="8" name="文本框 7"/>
          <p:cNvSpPr txBox="1"/>
          <p:nvPr/>
        </p:nvSpPr>
        <p:spPr>
          <a:xfrm>
            <a:off x="5883910" y="1415415"/>
            <a:ext cx="2418080"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161EC6"/>
                </a:solidFill>
                <a:effectLst/>
                <a:latin typeface="楷体" panose="02010609060101010101" charset="-122"/>
                <a:ea typeface="楷体" panose="02010609060101010101" charset="-122"/>
              </a:rPr>
              <a:t>亚非拉</a:t>
            </a:r>
            <a:r>
              <a:rPr lang="en-US" altLang="zh-CN" sz="2800">
                <a:solidFill>
                  <a:srgbClr val="161EC6"/>
                </a:solidFill>
                <a:effectLst/>
                <a:latin typeface="楷体" panose="02010609060101010101" charset="-122"/>
                <a:ea typeface="楷体" panose="02010609060101010101" charset="-122"/>
              </a:rPr>
              <a:t>-</a:t>
            </a:r>
            <a:r>
              <a:rPr lang="zh-CN" altLang="en-US" sz="2800">
                <a:solidFill>
                  <a:srgbClr val="161EC6"/>
                </a:solidFill>
                <a:effectLst/>
                <a:latin typeface="楷体" panose="02010609060101010101" charset="-122"/>
                <a:ea typeface="楷体" panose="02010609060101010101" charset="-122"/>
              </a:rPr>
              <a:t>高涨</a:t>
            </a:r>
            <a:endParaRPr lang="zh-CN" altLang="en-US" sz="2800">
              <a:solidFill>
                <a:srgbClr val="161EC6"/>
              </a:solidFill>
              <a:effectLst/>
              <a:latin typeface="楷体" panose="02010609060101010101" charset="-122"/>
              <a:ea typeface="楷体" panose="02010609060101010101" charset="-122"/>
            </a:endParaRPr>
          </a:p>
        </p:txBody>
      </p:sp>
      <p:sp>
        <p:nvSpPr>
          <p:cNvPr id="10" name="文本框 9"/>
          <p:cNvSpPr txBox="1"/>
          <p:nvPr/>
        </p:nvSpPr>
        <p:spPr>
          <a:xfrm>
            <a:off x="8232140" y="1415415"/>
            <a:ext cx="362902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161EC6"/>
                </a:solidFill>
                <a:effectLst/>
                <a:latin typeface="楷体" panose="02010609060101010101" charset="-122"/>
                <a:ea typeface="楷体" panose="02010609060101010101" charset="-122"/>
              </a:rPr>
              <a:t>美对中</a:t>
            </a:r>
            <a:r>
              <a:rPr lang="en-US" altLang="zh-CN" sz="2800">
                <a:solidFill>
                  <a:srgbClr val="161EC6"/>
                </a:solidFill>
                <a:effectLst/>
                <a:latin typeface="楷体" panose="02010609060101010101" charset="-122"/>
                <a:ea typeface="楷体" panose="02010609060101010101" charset="-122"/>
              </a:rPr>
              <a:t>-</a:t>
            </a:r>
            <a:r>
              <a:rPr lang="zh-CN" altLang="en-US" sz="2800">
                <a:solidFill>
                  <a:srgbClr val="161EC6"/>
                </a:solidFill>
                <a:effectLst/>
                <a:latin typeface="楷体" panose="02010609060101010101" charset="-122"/>
                <a:ea typeface="楷体" panose="02010609060101010101" charset="-122"/>
              </a:rPr>
              <a:t>孤立封锁包围</a:t>
            </a:r>
            <a:endParaRPr lang="zh-CN" altLang="en-US" sz="2800">
              <a:solidFill>
                <a:srgbClr val="161EC6"/>
              </a:solidFill>
              <a:effectLst/>
              <a:latin typeface="楷体" panose="02010609060101010101" charset="-122"/>
              <a:ea typeface="楷体" panose="02010609060101010101" charset="-122"/>
            </a:endParaRPr>
          </a:p>
        </p:txBody>
      </p:sp>
      <p:sp>
        <p:nvSpPr>
          <p:cNvPr id="11" name="文本框 10"/>
          <p:cNvSpPr txBox="1"/>
          <p:nvPr/>
        </p:nvSpPr>
        <p:spPr>
          <a:xfrm>
            <a:off x="4603115" y="2004695"/>
            <a:ext cx="7567930"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C00000"/>
                </a:solidFill>
                <a:effectLst/>
                <a:latin typeface="楷体" panose="02010609060101010101" charset="-122"/>
                <a:ea typeface="楷体" panose="02010609060101010101" charset="-122"/>
              </a:rPr>
              <a:t>政权受到威胁急需巩固</a:t>
            </a:r>
            <a:r>
              <a:rPr lang="en-US" altLang="zh-CN" sz="2800">
                <a:solidFill>
                  <a:srgbClr val="C00000"/>
                </a:solidFill>
                <a:effectLst/>
                <a:latin typeface="楷体" panose="02010609060101010101" charset="-122"/>
                <a:ea typeface="楷体" panose="02010609060101010101" charset="-122"/>
              </a:rPr>
              <a:t>,</a:t>
            </a:r>
            <a:r>
              <a:rPr lang="zh-CN" altLang="en-US" sz="2800">
                <a:solidFill>
                  <a:srgbClr val="C00000"/>
                </a:solidFill>
                <a:effectLst/>
                <a:latin typeface="楷体" panose="02010609060101010101" charset="-122"/>
                <a:ea typeface="楷体" panose="02010609060101010101" charset="-122"/>
              </a:rPr>
              <a:t>经济遭到破坏急需恢复</a:t>
            </a:r>
            <a:endParaRPr lang="zh-CN" altLang="en-US" sz="2800">
              <a:solidFill>
                <a:srgbClr val="C00000"/>
              </a:solidFill>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anim calcmode="lin" valueType="num">
                                      <p:cBhvr additive="base">
                                        <p:cTn id="43"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 calcmode="lin" valueType="num">
                                      <p:cBhvr additive="base">
                                        <p:cTn id="47"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1">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1">
                                            <p:txEl>
                                              <p:pRg st="5" end="5"/>
                                            </p:txEl>
                                          </p:spTgt>
                                        </p:tgtEl>
                                        <p:attrNameLst>
                                          <p:attrName>style.visibility</p:attrName>
                                        </p:attrNameLst>
                                      </p:cBhvr>
                                      <p:to>
                                        <p:strVal val="visible"/>
                                      </p:to>
                                    </p:set>
                                    <p:anim calcmode="lin" valueType="num">
                                      <p:cBhvr additive="base">
                                        <p:cTn id="51"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1">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1">
                                            <p:txEl>
                                              <p:pRg st="6" end="6"/>
                                            </p:txEl>
                                          </p:spTgt>
                                        </p:tgtEl>
                                        <p:attrNameLst>
                                          <p:attrName>style.visibility</p:attrName>
                                        </p:attrNameLst>
                                      </p:cBhvr>
                                      <p:to>
                                        <p:strVal val="visible"/>
                                      </p:to>
                                    </p:set>
                                    <p:anim calcmode="lin" valueType="num">
                                      <p:cBhvr additive="base">
                                        <p:cTn id="55" dur="500" fill="hold"/>
                                        <p:tgtEl>
                                          <p:spTgt spid="21">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500"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anim calcmode="lin" valueType="num">
                                      <p:cBhvr>
                                        <p:cTn id="68" dur="500" fill="hold"/>
                                        <p:tgtEl>
                                          <p:spTgt spid="4"/>
                                        </p:tgtEl>
                                        <p:attrNameLst>
                                          <p:attrName>ppt_x</p:attrName>
                                        </p:attrNameLst>
                                      </p:cBhvr>
                                      <p:tavLst>
                                        <p:tav tm="0">
                                          <p:val>
                                            <p:strVal val="#ppt_x"/>
                                          </p:val>
                                        </p:tav>
                                        <p:tav tm="100000">
                                          <p:val>
                                            <p:strVal val="#ppt_x"/>
                                          </p:val>
                                        </p:tav>
                                      </p:tavLst>
                                    </p:anim>
                                    <p:anim calcmode="lin" valueType="num">
                                      <p:cBhvr>
                                        <p:cTn id="6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16388"/>
                                        </p:tgtEl>
                                        <p:attrNameLst>
                                          <p:attrName>style.visibility</p:attrName>
                                        </p:attrNameLst>
                                      </p:cBhvr>
                                      <p:to>
                                        <p:strVal val="visible"/>
                                      </p:to>
                                    </p:set>
                                    <p:anim calcmode="lin" valueType="num">
                                      <p:cBhvr>
                                        <p:cTn id="74" dur="500" fill="hold"/>
                                        <p:tgtEl>
                                          <p:spTgt spid="16388"/>
                                        </p:tgtEl>
                                        <p:attrNameLst>
                                          <p:attrName>ppt_w</p:attrName>
                                        </p:attrNameLst>
                                      </p:cBhvr>
                                      <p:tavLst>
                                        <p:tav tm="0">
                                          <p:val>
                                            <p:fltVal val="0"/>
                                          </p:val>
                                        </p:tav>
                                        <p:tav tm="100000">
                                          <p:val>
                                            <p:strVal val="#ppt_w"/>
                                          </p:val>
                                        </p:tav>
                                      </p:tavLst>
                                    </p:anim>
                                    <p:anim calcmode="lin" valueType="num">
                                      <p:cBhvr>
                                        <p:cTn id="75"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xit" presetSubtype="32" fill="hold" grpId="1" nodeType="clickEffect">
                                  <p:stCondLst>
                                    <p:cond delay="0"/>
                                  </p:stCondLst>
                                  <p:childTnLst>
                                    <p:anim calcmode="lin" valueType="num">
                                      <p:cBhvr>
                                        <p:cTn id="79" dur="500"/>
                                        <p:tgtEl>
                                          <p:spTgt spid="4"/>
                                        </p:tgtEl>
                                        <p:attrNameLst>
                                          <p:attrName>ppt_w</p:attrName>
                                        </p:attrNameLst>
                                      </p:cBhvr>
                                      <p:tavLst>
                                        <p:tav tm="0">
                                          <p:val>
                                            <p:strVal val="ppt_w"/>
                                          </p:val>
                                        </p:tav>
                                        <p:tav tm="100000">
                                          <p:val>
                                            <p:fltVal val="0"/>
                                          </p:val>
                                        </p:tav>
                                      </p:tavLst>
                                    </p:anim>
                                    <p:anim calcmode="lin" valueType="num">
                                      <p:cBhvr>
                                        <p:cTn id="80" dur="500"/>
                                        <p:tgtEl>
                                          <p:spTgt spid="4"/>
                                        </p:tgtEl>
                                        <p:attrNameLst>
                                          <p:attrName>ppt_h</p:attrName>
                                        </p:attrNameLst>
                                      </p:cBhvr>
                                      <p:tavLst>
                                        <p:tav tm="0">
                                          <p:val>
                                            <p:strVal val="ppt_h"/>
                                          </p:val>
                                        </p:tav>
                                        <p:tav tm="100000">
                                          <p:val>
                                            <p:fltVal val="0"/>
                                          </p:val>
                                        </p:tav>
                                      </p:tavLst>
                                    </p:anim>
                                    <p:set>
                                      <p:cBhvr>
                                        <p:cTn id="81" dur="1" fill="hold">
                                          <p:stCondLst>
                                            <p:cond delay="499"/>
                                          </p:stCondLst>
                                        </p:cTn>
                                        <p:tgtEl>
                                          <p:spTgt spid="4"/>
                                        </p:tgtEl>
                                        <p:attrNameLst>
                                          <p:attrName>style.visibility</p:attrName>
                                        </p:attrNameLst>
                                      </p:cBhvr>
                                      <p:to>
                                        <p:strVal val="hidden"/>
                                      </p:to>
                                    </p:set>
                                  </p:childTnLst>
                                </p:cTn>
                              </p:par>
                              <p:par>
                                <p:cTn id="82" presetID="23" presetClass="exit" presetSubtype="32" fill="hold" grpId="1" nodeType="withEffect">
                                  <p:stCondLst>
                                    <p:cond delay="0"/>
                                  </p:stCondLst>
                                  <p:childTnLst>
                                    <p:anim calcmode="lin" valueType="num">
                                      <p:cBhvr>
                                        <p:cTn id="83" dur="500"/>
                                        <p:tgtEl>
                                          <p:spTgt spid="16388"/>
                                        </p:tgtEl>
                                        <p:attrNameLst>
                                          <p:attrName>ppt_w</p:attrName>
                                        </p:attrNameLst>
                                      </p:cBhvr>
                                      <p:tavLst>
                                        <p:tav tm="0">
                                          <p:val>
                                            <p:strVal val="ppt_w"/>
                                          </p:val>
                                        </p:tav>
                                        <p:tav tm="100000">
                                          <p:val>
                                            <p:fltVal val="0"/>
                                          </p:val>
                                        </p:tav>
                                      </p:tavLst>
                                    </p:anim>
                                    <p:anim calcmode="lin" valueType="num">
                                      <p:cBhvr>
                                        <p:cTn id="84" dur="500"/>
                                        <p:tgtEl>
                                          <p:spTgt spid="16388"/>
                                        </p:tgtEl>
                                        <p:attrNameLst>
                                          <p:attrName>ppt_h</p:attrName>
                                        </p:attrNameLst>
                                      </p:cBhvr>
                                      <p:tavLst>
                                        <p:tav tm="0">
                                          <p:val>
                                            <p:strVal val="ppt_h"/>
                                          </p:val>
                                        </p:tav>
                                        <p:tav tm="100000">
                                          <p:val>
                                            <p:fltVal val="0"/>
                                          </p:val>
                                        </p:tav>
                                      </p:tavLst>
                                    </p:anim>
                                    <p:set>
                                      <p:cBhvr>
                                        <p:cTn id="85" dur="1" fill="hold">
                                          <p:stCondLst>
                                            <p:cond delay="499"/>
                                          </p:stCondLst>
                                        </p:cTn>
                                        <p:tgtEl>
                                          <p:spTgt spid="16388"/>
                                        </p:tgtEl>
                                        <p:attrNameLst>
                                          <p:attrName>style.visibility</p:attrName>
                                        </p:attrNameLst>
                                      </p:cBhvr>
                                      <p:to>
                                        <p:strVal val="hidden"/>
                                      </p:to>
                                    </p:set>
                                  </p:childTnLst>
                                </p:cTn>
                              </p:par>
                            </p:childTnLst>
                          </p:cTn>
                        </p:par>
                        <p:par>
                          <p:cTn id="86" fill="hold">
                            <p:stCondLst>
                              <p:cond delay="500"/>
                            </p:stCondLst>
                            <p:childTnLst>
                              <p:par>
                                <p:cTn id="87" presetID="42" presetClass="entr" presetSubtype="0" fill="hold" nodeType="afterEffect">
                                  <p:stCondLst>
                                    <p:cond delay="0"/>
                                  </p:stCondLst>
                                  <p:childTnLst>
                                    <p:set>
                                      <p:cBhvr>
                                        <p:cTn id="88" dur="500" fill="hold">
                                          <p:stCondLst>
                                            <p:cond delay="0"/>
                                          </p:stCondLst>
                                        </p:cTn>
                                        <p:tgtEl>
                                          <p:spTgt spid="21">
                                            <p:txEl>
                                              <p:pRg st="7" end="7"/>
                                            </p:txEl>
                                          </p:spTgt>
                                        </p:tgtEl>
                                        <p:attrNameLst>
                                          <p:attrName>style.visibility</p:attrName>
                                        </p:attrNameLst>
                                      </p:cBhvr>
                                      <p:to>
                                        <p:strVal val="visible"/>
                                      </p:to>
                                    </p:set>
                                    <p:animEffect transition="in" filter="fade">
                                      <p:cBhvr>
                                        <p:cTn id="89" dur="500"/>
                                        <p:tgtEl>
                                          <p:spTgt spid="21">
                                            <p:txEl>
                                              <p:pRg st="7" end="7"/>
                                            </p:txEl>
                                          </p:spTgt>
                                        </p:tgtEl>
                                      </p:cBhvr>
                                    </p:animEffect>
                                    <p:anim calcmode="lin" valueType="num">
                                      <p:cBhvr>
                                        <p:cTn id="90"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91" dur="5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p:bldP spid="5" grpId="0"/>
      <p:bldP spid="4" grpId="0"/>
      <p:bldP spid="4" grpId="1"/>
      <p:bldP spid="16388" grpId="1" bldLvl="0" animBg="1"/>
      <p:bldP spid="2" grpId="0"/>
      <p:bldP spid="3" grpId="0"/>
      <p:bldP spid="7"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p:cNvPicPr>
            <a:picLocks noChangeAspect="1"/>
          </p:cNvPicPr>
          <p:nvPr/>
        </p:nvPicPr>
        <p:blipFill>
          <a:blip r:embed="rId1">
            <a:lum bright="-6000" contrast="18000"/>
          </a:blip>
          <a:srcRect l="52389" t="12027" r="3482" b="21115"/>
          <a:stretch>
            <a:fillRect/>
          </a:stretch>
        </p:blipFill>
        <p:spPr>
          <a:xfrm>
            <a:off x="6346190" y="1058545"/>
            <a:ext cx="4538980" cy="5157470"/>
          </a:xfrm>
          <a:prstGeom prst="rect">
            <a:avLst/>
          </a:prstGeom>
        </p:spPr>
      </p:pic>
      <p:sp>
        <p:nvSpPr>
          <p:cNvPr id="4" name="燕尾形 3"/>
          <p:cNvSpPr/>
          <p:nvPr/>
        </p:nvSpPr>
        <p:spPr>
          <a:xfrm>
            <a:off x="171450" y="119380"/>
            <a:ext cx="2574290"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sz="3200" spc="-100">
                <a:solidFill>
                  <a:srgbClr val="0040E4"/>
                </a:solidFill>
                <a:effectLst/>
                <a:uFillTx/>
                <a:latin typeface="微软雅黑" panose="020B0503020204020204" charset="-122"/>
                <a:ea typeface="微软雅黑" panose="020B0503020204020204" charset="-122"/>
                <a:cs typeface="+mn-ea"/>
                <a:sym typeface="+mn-ea"/>
              </a:rPr>
              <a:t>拓展深化</a:t>
            </a:r>
            <a:endParaRPr lang="zh-CN" altLang="zh-CN"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5" name="文本框 4"/>
          <p:cNvSpPr txBox="1"/>
          <p:nvPr/>
        </p:nvSpPr>
        <p:spPr>
          <a:xfrm>
            <a:off x="2803525" y="180340"/>
            <a:ext cx="8895080" cy="645160"/>
          </a:xfrm>
          <a:prstGeom prst="rect">
            <a:avLst/>
          </a:prstGeom>
          <a:noFill/>
        </p:spPr>
        <p:txBody>
          <a:bodyPr wrap="square" rtlCol="0">
            <a:spAutoFit/>
            <a:scene3d>
              <a:camera prst="orthographicFront"/>
              <a:lightRig rig="threePt" dir="t"/>
            </a:scene3d>
          </a:bodyPr>
          <a:p>
            <a:r>
              <a:rPr lang="zh-CN" altLang="en-US" sz="3600" b="1">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和平共处五项原则之间的内在联系及其特点</a:t>
            </a:r>
            <a:endParaRPr lang="zh-CN" altLang="en-US" sz="3600" b="1">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7" name="椭圆 6"/>
          <p:cNvSpPr/>
          <p:nvPr/>
        </p:nvSpPr>
        <p:spPr>
          <a:xfrm>
            <a:off x="874395" y="1567815"/>
            <a:ext cx="4446270" cy="4417060"/>
          </a:xfrm>
          <a:prstGeom prst="ellipse">
            <a:avLst/>
          </a:prstGeom>
          <a:solidFill>
            <a:schemeClr val="bg1"/>
          </a:solidFill>
          <a:ln w="155575">
            <a:solidFill>
              <a:srgbClr val="E2D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1670685" y="2375535"/>
            <a:ext cx="2853690" cy="2801620"/>
          </a:xfrm>
          <a:prstGeom prst="ellipse">
            <a:avLst/>
          </a:prstGeom>
          <a:solidFill>
            <a:schemeClr val="bg1"/>
          </a:solidFill>
          <a:ln w="9429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a:off x="1219200" y="3786505"/>
            <a:ext cx="3769360" cy="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19020" y="3488690"/>
            <a:ext cx="174942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b="1">
                <a:solidFill>
                  <a:srgbClr val="FF0000"/>
                </a:solidFill>
                <a:effectLst/>
                <a:latin typeface="微软雅黑" panose="020B0503020204020204" charset="-122"/>
                <a:ea typeface="微软雅黑" panose="020B0503020204020204" charset="-122"/>
              </a:rPr>
              <a:t>和平共处</a:t>
            </a:r>
            <a:endParaRPr lang="zh-CN" altLang="en-US" sz="2800" b="1">
              <a:solidFill>
                <a:srgbClr val="FF0000"/>
              </a:solidFill>
              <a:effectLst/>
              <a:latin typeface="微软雅黑" panose="020B0503020204020204" charset="-122"/>
              <a:ea typeface="微软雅黑" panose="020B0503020204020204" charset="-122"/>
            </a:endParaRPr>
          </a:p>
        </p:txBody>
      </p:sp>
      <p:sp>
        <p:nvSpPr>
          <p:cNvPr id="14" name="椭圆 13"/>
          <p:cNvSpPr/>
          <p:nvPr/>
        </p:nvSpPr>
        <p:spPr>
          <a:xfrm>
            <a:off x="2416175" y="963930"/>
            <a:ext cx="1420495" cy="1410970"/>
          </a:xfrm>
          <a:prstGeom prst="ellipse">
            <a:avLst/>
          </a:prstGeom>
          <a:solidFill>
            <a:srgbClr val="CFFFE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2509520" y="1156335"/>
            <a:ext cx="127952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1A24E6"/>
                </a:solidFill>
                <a:effectLst/>
                <a:latin typeface="微软雅黑" panose="020B0503020204020204" charset="-122"/>
                <a:ea typeface="微软雅黑" panose="020B0503020204020204" charset="-122"/>
              </a:rPr>
              <a:t>互相尊重主权和领土完整</a:t>
            </a:r>
            <a:endParaRPr lang="zh-CN" altLang="en-US" sz="2000" b="1">
              <a:solidFill>
                <a:srgbClr val="1A24E6"/>
              </a:solidFill>
              <a:effectLst/>
              <a:latin typeface="微软雅黑" panose="020B0503020204020204" charset="-122"/>
              <a:ea typeface="微软雅黑" panose="020B0503020204020204" charset="-122"/>
            </a:endParaRPr>
          </a:p>
        </p:txBody>
      </p:sp>
      <p:sp>
        <p:nvSpPr>
          <p:cNvPr id="16" name="椭圆 15"/>
          <p:cNvSpPr/>
          <p:nvPr/>
        </p:nvSpPr>
        <p:spPr>
          <a:xfrm>
            <a:off x="4582795" y="3044190"/>
            <a:ext cx="1420495" cy="1410970"/>
          </a:xfrm>
          <a:prstGeom prst="ellipse">
            <a:avLst/>
          </a:prstGeom>
          <a:solidFill>
            <a:srgbClr val="CFFFE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4880610" y="3384550"/>
            <a:ext cx="824865" cy="70675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000000"/>
                </a:solidFill>
                <a:effectLst/>
                <a:latin typeface="微软雅黑" panose="020B0503020204020204" charset="-122"/>
                <a:ea typeface="微软雅黑" panose="020B0503020204020204" charset="-122"/>
              </a:rPr>
              <a:t>互不侵犯</a:t>
            </a:r>
            <a:endParaRPr lang="zh-CN" altLang="en-US" sz="2000" b="1">
              <a:solidFill>
                <a:srgbClr val="000000"/>
              </a:solidFill>
              <a:effectLst/>
              <a:latin typeface="微软雅黑" panose="020B0503020204020204" charset="-122"/>
              <a:ea typeface="微软雅黑" panose="020B0503020204020204" charset="-122"/>
            </a:endParaRPr>
          </a:p>
        </p:txBody>
      </p:sp>
      <p:sp>
        <p:nvSpPr>
          <p:cNvPr id="18" name="椭圆 17"/>
          <p:cNvSpPr/>
          <p:nvPr/>
        </p:nvSpPr>
        <p:spPr>
          <a:xfrm>
            <a:off x="171450" y="3032125"/>
            <a:ext cx="1420495" cy="1410970"/>
          </a:xfrm>
          <a:prstGeom prst="ellipse">
            <a:avLst/>
          </a:prstGeom>
          <a:solidFill>
            <a:srgbClr val="CFFFE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347980" y="3383915"/>
            <a:ext cx="1066800" cy="70675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000000"/>
                </a:solidFill>
                <a:effectLst/>
                <a:latin typeface="微软雅黑" panose="020B0503020204020204" charset="-122"/>
                <a:ea typeface="微软雅黑" panose="020B0503020204020204" charset="-122"/>
              </a:rPr>
              <a:t>互不干涉内政</a:t>
            </a:r>
            <a:endParaRPr lang="zh-CN" altLang="en-US" sz="2000" b="1">
              <a:solidFill>
                <a:srgbClr val="000000"/>
              </a:solidFill>
              <a:effectLst/>
              <a:latin typeface="微软雅黑" panose="020B0503020204020204" charset="-122"/>
              <a:ea typeface="微软雅黑" panose="020B0503020204020204" charset="-122"/>
            </a:endParaRPr>
          </a:p>
        </p:txBody>
      </p:sp>
      <p:sp>
        <p:nvSpPr>
          <p:cNvPr id="20" name="椭圆 19"/>
          <p:cNvSpPr/>
          <p:nvPr/>
        </p:nvSpPr>
        <p:spPr>
          <a:xfrm>
            <a:off x="2416175" y="5341620"/>
            <a:ext cx="1420495" cy="1410970"/>
          </a:xfrm>
          <a:prstGeom prst="ellipse">
            <a:avLst/>
          </a:prstGeom>
          <a:solidFill>
            <a:srgbClr val="CFFFE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2"/>
          <p:cNvSpPr/>
          <p:nvPr/>
        </p:nvSpPr>
        <p:spPr>
          <a:xfrm>
            <a:off x="3801745" y="1880870"/>
            <a:ext cx="1208405" cy="1188720"/>
          </a:xfrm>
          <a:custGeom>
            <a:avLst/>
            <a:gdLst>
              <a:gd name="connisteX0" fmla="*/ 0 w 1208405"/>
              <a:gd name="connsiteY0" fmla="*/ 0 h 1188720"/>
              <a:gd name="connisteX1" fmla="*/ 393065 w 1208405"/>
              <a:gd name="connsiteY1" fmla="*/ 196850 h 1188720"/>
              <a:gd name="connisteX2" fmla="*/ 736600 w 1208405"/>
              <a:gd name="connsiteY2" fmla="*/ 481330 h 1188720"/>
              <a:gd name="connisteX3" fmla="*/ 962660 w 1208405"/>
              <a:gd name="connsiteY3" fmla="*/ 746760 h 1188720"/>
              <a:gd name="connisteX4" fmla="*/ 1208405 w 1208405"/>
              <a:gd name="connsiteY4" fmla="*/ 1188720 h 118872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08405" h="1188720">
                <a:moveTo>
                  <a:pt x="0" y="0"/>
                </a:moveTo>
                <a:cubicBezTo>
                  <a:pt x="71755" y="33655"/>
                  <a:pt x="245745" y="100330"/>
                  <a:pt x="393065" y="196850"/>
                </a:cubicBezTo>
                <a:cubicBezTo>
                  <a:pt x="540385" y="293370"/>
                  <a:pt x="622935" y="371475"/>
                  <a:pt x="736600" y="481330"/>
                </a:cubicBezTo>
                <a:cubicBezTo>
                  <a:pt x="850265" y="591185"/>
                  <a:pt x="868045" y="605155"/>
                  <a:pt x="962660" y="746760"/>
                </a:cubicBezTo>
                <a:cubicBezTo>
                  <a:pt x="1057275" y="888365"/>
                  <a:pt x="1163955" y="1105535"/>
                  <a:pt x="1208405" y="1188720"/>
                </a:cubicBezTo>
              </a:path>
            </a:pathLst>
          </a:custGeom>
          <a:noFill/>
          <a:ln w="57150">
            <a:solidFill>
              <a:srgbClr val="07070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任意多边形 5"/>
          <p:cNvSpPr/>
          <p:nvPr/>
        </p:nvSpPr>
        <p:spPr>
          <a:xfrm rot="5400000">
            <a:off x="3801110" y="4464685"/>
            <a:ext cx="1208405" cy="1188720"/>
          </a:xfrm>
          <a:custGeom>
            <a:avLst/>
            <a:gdLst>
              <a:gd name="connisteX0" fmla="*/ 0 w 1208405"/>
              <a:gd name="connsiteY0" fmla="*/ 0 h 1188720"/>
              <a:gd name="connisteX1" fmla="*/ 393065 w 1208405"/>
              <a:gd name="connsiteY1" fmla="*/ 196850 h 1188720"/>
              <a:gd name="connisteX2" fmla="*/ 736600 w 1208405"/>
              <a:gd name="connsiteY2" fmla="*/ 481330 h 1188720"/>
              <a:gd name="connisteX3" fmla="*/ 962660 w 1208405"/>
              <a:gd name="connsiteY3" fmla="*/ 746760 h 1188720"/>
              <a:gd name="connisteX4" fmla="*/ 1208405 w 1208405"/>
              <a:gd name="connsiteY4" fmla="*/ 1188720 h 118872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08405" h="1188720">
                <a:moveTo>
                  <a:pt x="0" y="0"/>
                </a:moveTo>
                <a:cubicBezTo>
                  <a:pt x="71755" y="33655"/>
                  <a:pt x="245745" y="100330"/>
                  <a:pt x="393065" y="196850"/>
                </a:cubicBezTo>
                <a:cubicBezTo>
                  <a:pt x="540385" y="293370"/>
                  <a:pt x="622935" y="371475"/>
                  <a:pt x="736600" y="481330"/>
                </a:cubicBezTo>
                <a:cubicBezTo>
                  <a:pt x="850265" y="591185"/>
                  <a:pt x="868045" y="605155"/>
                  <a:pt x="962660" y="746760"/>
                </a:cubicBezTo>
                <a:cubicBezTo>
                  <a:pt x="1057275" y="888365"/>
                  <a:pt x="1163955" y="1105535"/>
                  <a:pt x="1208405" y="1188720"/>
                </a:cubicBezTo>
              </a:path>
            </a:pathLst>
          </a:custGeom>
          <a:noFill/>
          <a:ln w="57150">
            <a:solidFill>
              <a:srgbClr val="070707"/>
            </a:solidFill>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任意多边形 7"/>
          <p:cNvSpPr/>
          <p:nvPr/>
        </p:nvSpPr>
        <p:spPr>
          <a:xfrm rot="16200000">
            <a:off x="1219200" y="1833245"/>
            <a:ext cx="1208405" cy="1188720"/>
          </a:xfrm>
          <a:custGeom>
            <a:avLst/>
            <a:gdLst>
              <a:gd name="connisteX0" fmla="*/ 0 w 1208405"/>
              <a:gd name="connsiteY0" fmla="*/ 0 h 1188720"/>
              <a:gd name="connisteX1" fmla="*/ 393065 w 1208405"/>
              <a:gd name="connsiteY1" fmla="*/ 196850 h 1188720"/>
              <a:gd name="connisteX2" fmla="*/ 736600 w 1208405"/>
              <a:gd name="connsiteY2" fmla="*/ 481330 h 1188720"/>
              <a:gd name="connisteX3" fmla="*/ 962660 w 1208405"/>
              <a:gd name="connsiteY3" fmla="*/ 746760 h 1188720"/>
              <a:gd name="connisteX4" fmla="*/ 1208405 w 1208405"/>
              <a:gd name="connsiteY4" fmla="*/ 1188720 h 118872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08405" h="1188720">
                <a:moveTo>
                  <a:pt x="0" y="0"/>
                </a:moveTo>
                <a:cubicBezTo>
                  <a:pt x="71755" y="33655"/>
                  <a:pt x="245745" y="100330"/>
                  <a:pt x="393065" y="196850"/>
                </a:cubicBezTo>
                <a:cubicBezTo>
                  <a:pt x="540385" y="293370"/>
                  <a:pt x="622935" y="371475"/>
                  <a:pt x="736600" y="481330"/>
                </a:cubicBezTo>
                <a:cubicBezTo>
                  <a:pt x="850265" y="591185"/>
                  <a:pt x="868045" y="605155"/>
                  <a:pt x="962660" y="746760"/>
                </a:cubicBezTo>
                <a:cubicBezTo>
                  <a:pt x="1057275" y="888365"/>
                  <a:pt x="1163955" y="1105535"/>
                  <a:pt x="1208405" y="1188720"/>
                </a:cubicBezTo>
              </a:path>
            </a:pathLst>
          </a:custGeom>
          <a:noFill/>
          <a:ln w="57150">
            <a:solidFill>
              <a:srgbClr val="070707"/>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任意多边形 9"/>
          <p:cNvSpPr/>
          <p:nvPr/>
        </p:nvSpPr>
        <p:spPr>
          <a:xfrm rot="11040000">
            <a:off x="1158875" y="4469130"/>
            <a:ext cx="1310005" cy="1210310"/>
          </a:xfrm>
          <a:custGeom>
            <a:avLst/>
            <a:gdLst>
              <a:gd name="connisteX0" fmla="*/ 0 w 1208405"/>
              <a:gd name="connsiteY0" fmla="*/ 0 h 1188720"/>
              <a:gd name="connisteX1" fmla="*/ 393065 w 1208405"/>
              <a:gd name="connsiteY1" fmla="*/ 196850 h 1188720"/>
              <a:gd name="connisteX2" fmla="*/ 736600 w 1208405"/>
              <a:gd name="connsiteY2" fmla="*/ 481330 h 1188720"/>
              <a:gd name="connisteX3" fmla="*/ 962660 w 1208405"/>
              <a:gd name="connsiteY3" fmla="*/ 746760 h 1188720"/>
              <a:gd name="connisteX4" fmla="*/ 1208405 w 1208405"/>
              <a:gd name="connsiteY4" fmla="*/ 1188720 h 118872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08405" h="1188720">
                <a:moveTo>
                  <a:pt x="0" y="0"/>
                </a:moveTo>
                <a:cubicBezTo>
                  <a:pt x="71755" y="33655"/>
                  <a:pt x="245745" y="100330"/>
                  <a:pt x="393065" y="196850"/>
                </a:cubicBezTo>
                <a:cubicBezTo>
                  <a:pt x="540385" y="293370"/>
                  <a:pt x="622935" y="371475"/>
                  <a:pt x="736600" y="481330"/>
                </a:cubicBezTo>
                <a:cubicBezTo>
                  <a:pt x="850265" y="591185"/>
                  <a:pt x="868045" y="605155"/>
                  <a:pt x="962660" y="746760"/>
                </a:cubicBezTo>
                <a:cubicBezTo>
                  <a:pt x="1057275" y="888365"/>
                  <a:pt x="1163955" y="1105535"/>
                  <a:pt x="1208405" y="1188720"/>
                </a:cubicBezTo>
              </a:path>
            </a:pathLst>
          </a:custGeom>
          <a:noFill/>
          <a:ln w="57150">
            <a:solidFill>
              <a:srgbClr val="070707"/>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2934970" y="2375535"/>
            <a:ext cx="324485" cy="461645"/>
          </a:xfrm>
          <a:prstGeom prst="down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上箭头 21"/>
          <p:cNvSpPr/>
          <p:nvPr/>
        </p:nvSpPr>
        <p:spPr>
          <a:xfrm>
            <a:off x="2995930" y="4751070"/>
            <a:ext cx="294640" cy="549910"/>
          </a:xfrm>
          <a:prstGeom prst="up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右箭头 23"/>
          <p:cNvSpPr/>
          <p:nvPr/>
        </p:nvSpPr>
        <p:spPr>
          <a:xfrm>
            <a:off x="1610995" y="3658870"/>
            <a:ext cx="511175" cy="274955"/>
          </a:xfrm>
          <a:prstGeom prst="right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左箭头 24"/>
          <p:cNvSpPr/>
          <p:nvPr/>
        </p:nvSpPr>
        <p:spPr>
          <a:xfrm>
            <a:off x="4057015" y="3651885"/>
            <a:ext cx="490855" cy="264795"/>
          </a:xfrm>
          <a:prstGeom prst="leftArrow">
            <a:avLst/>
          </a:prstGeom>
          <a:ln>
            <a:solidFill>
              <a:srgbClr val="07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2509520" y="3933825"/>
            <a:ext cx="1090295" cy="521970"/>
          </a:xfrm>
          <a:prstGeom prst="rect">
            <a:avLst/>
          </a:prstGeom>
          <a:noFill/>
        </p:spPr>
        <p:txBody>
          <a:bodyPr wrap="square" rtlCol="0">
            <a:spAutoFit/>
            <a:scene3d>
              <a:camera prst="orthographicFront"/>
              <a:lightRig rig="threePt" dir="t"/>
            </a:scene3d>
          </a:bodyPr>
          <a:p>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目标</a:t>
            </a:r>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7" name="文本框 26"/>
          <p:cNvSpPr txBox="1"/>
          <p:nvPr/>
        </p:nvSpPr>
        <p:spPr>
          <a:xfrm>
            <a:off x="3696970" y="1169670"/>
            <a:ext cx="1090295" cy="521970"/>
          </a:xfrm>
          <a:prstGeom prst="rect">
            <a:avLst/>
          </a:prstGeom>
          <a:noFill/>
        </p:spPr>
        <p:txBody>
          <a:bodyPr wrap="square" rtlCol="0">
            <a:spAutoFit/>
            <a:scene3d>
              <a:camera prst="orthographicFront"/>
              <a:lightRig rig="threePt" dir="t"/>
            </a:scene3d>
          </a:bodyPr>
          <a:p>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前提</a:t>
            </a:r>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8" name="文本框 27"/>
          <p:cNvSpPr txBox="1"/>
          <p:nvPr/>
        </p:nvSpPr>
        <p:spPr>
          <a:xfrm>
            <a:off x="5149850" y="4377055"/>
            <a:ext cx="1090295" cy="521970"/>
          </a:xfrm>
          <a:prstGeom prst="rect">
            <a:avLst/>
          </a:prstGeom>
          <a:noFill/>
        </p:spPr>
        <p:txBody>
          <a:bodyPr wrap="square" rtlCol="0">
            <a:spAutoFit/>
            <a:scene3d>
              <a:camera prst="orthographicFront"/>
              <a:lightRig rig="threePt" dir="t"/>
            </a:scene3d>
          </a:bodyPr>
          <a:p>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基础</a:t>
            </a:r>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9" name="文本框 28"/>
          <p:cNvSpPr txBox="1"/>
          <p:nvPr/>
        </p:nvSpPr>
        <p:spPr>
          <a:xfrm>
            <a:off x="-82550" y="4389120"/>
            <a:ext cx="1090295" cy="521970"/>
          </a:xfrm>
          <a:prstGeom prst="rect">
            <a:avLst/>
          </a:prstGeom>
          <a:noFill/>
        </p:spPr>
        <p:txBody>
          <a:bodyPr wrap="square" rtlCol="0">
            <a:spAutoFit/>
            <a:scene3d>
              <a:camera prst="orthographicFront"/>
              <a:lightRig rig="threePt" dir="t"/>
            </a:scene3d>
          </a:bodyPr>
          <a:p>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基础</a:t>
            </a:r>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0" name="文本框 29"/>
          <p:cNvSpPr txBox="1"/>
          <p:nvPr/>
        </p:nvSpPr>
        <p:spPr>
          <a:xfrm>
            <a:off x="1267460" y="5868035"/>
            <a:ext cx="1197610" cy="521970"/>
          </a:xfrm>
          <a:prstGeom prst="rect">
            <a:avLst/>
          </a:prstGeom>
          <a:noFill/>
        </p:spPr>
        <p:txBody>
          <a:bodyPr wrap="square" rtlCol="0">
            <a:spAutoFit/>
            <a:scene3d>
              <a:camera prst="orthographicFront"/>
              <a:lightRig rig="threePt" dir="t"/>
            </a:scene3d>
          </a:bodyPr>
          <a:p>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准则</a:t>
            </a:r>
            <a:r>
              <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1" name="文本框 30"/>
          <p:cNvSpPr txBox="1"/>
          <p:nvPr/>
        </p:nvSpPr>
        <p:spPr>
          <a:xfrm>
            <a:off x="2512060" y="1310005"/>
            <a:ext cx="1279525" cy="70675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000000"/>
                </a:solidFill>
                <a:effectLst/>
                <a:latin typeface="微软雅黑" panose="020B0503020204020204" charset="-122"/>
                <a:ea typeface="微软雅黑" panose="020B0503020204020204" charset="-122"/>
                <a:sym typeface="+mn-ea"/>
              </a:rPr>
              <a:t>相</a:t>
            </a:r>
            <a:r>
              <a:rPr lang="zh-CN" altLang="en-US" sz="2000" b="1">
                <a:solidFill>
                  <a:srgbClr val="000000"/>
                </a:solidFill>
                <a:effectLst/>
                <a:latin typeface="微软雅黑" panose="020B0503020204020204" charset="-122"/>
                <a:ea typeface="微软雅黑" panose="020B0503020204020204" charset="-122"/>
              </a:rPr>
              <a:t>互尊重</a:t>
            </a:r>
            <a:r>
              <a:rPr lang="zh-CN" altLang="en-US" sz="2000" b="1">
                <a:solidFill>
                  <a:srgbClr val="000000"/>
                </a:solidFill>
                <a:effectLst/>
                <a:latin typeface="微软雅黑" panose="020B0503020204020204" charset="-122"/>
                <a:ea typeface="微软雅黑" panose="020B0503020204020204" charset="-122"/>
                <a:sym typeface="+mn-ea"/>
              </a:rPr>
              <a:t>领土</a:t>
            </a:r>
            <a:r>
              <a:rPr lang="zh-CN" altLang="en-US" sz="2000" b="1">
                <a:solidFill>
                  <a:srgbClr val="000000"/>
                </a:solidFill>
                <a:effectLst/>
                <a:latin typeface="微软雅黑" panose="020B0503020204020204" charset="-122"/>
                <a:ea typeface="微软雅黑" panose="020B0503020204020204" charset="-122"/>
              </a:rPr>
              <a:t>主权</a:t>
            </a:r>
            <a:endParaRPr lang="zh-CN" altLang="en-US" sz="2000" b="1">
              <a:solidFill>
                <a:srgbClr val="000000"/>
              </a:solidFill>
              <a:effectLst/>
              <a:latin typeface="微软雅黑" panose="020B0503020204020204" charset="-122"/>
              <a:ea typeface="微软雅黑" panose="020B0503020204020204" charset="-122"/>
            </a:endParaRPr>
          </a:p>
        </p:txBody>
      </p:sp>
      <p:sp>
        <p:nvSpPr>
          <p:cNvPr id="32" name="文本框 31"/>
          <p:cNvSpPr txBox="1"/>
          <p:nvPr/>
        </p:nvSpPr>
        <p:spPr>
          <a:xfrm>
            <a:off x="2739390" y="5683250"/>
            <a:ext cx="824865" cy="70675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000000"/>
                </a:solidFill>
                <a:effectLst/>
                <a:latin typeface="微软雅黑" panose="020B0503020204020204" charset="-122"/>
                <a:ea typeface="微软雅黑" panose="020B0503020204020204" charset="-122"/>
              </a:rPr>
              <a:t>平等互惠</a:t>
            </a:r>
            <a:endParaRPr lang="zh-CN" altLang="en-US" sz="2000" b="1">
              <a:solidFill>
                <a:srgbClr val="000000"/>
              </a:solidFill>
              <a:effectLst/>
              <a:latin typeface="微软雅黑" panose="020B0503020204020204" charset="-122"/>
              <a:ea typeface="微软雅黑" panose="020B0503020204020204" charset="-122"/>
            </a:endParaRPr>
          </a:p>
        </p:txBody>
      </p:sp>
      <p:sp>
        <p:nvSpPr>
          <p:cNvPr id="21" name="文本框 20"/>
          <p:cNvSpPr txBox="1"/>
          <p:nvPr/>
        </p:nvSpPr>
        <p:spPr>
          <a:xfrm>
            <a:off x="2713990" y="5683250"/>
            <a:ext cx="824865" cy="706755"/>
          </a:xfrm>
          <a:prstGeom prst="rect">
            <a:avLst/>
          </a:prstGeom>
          <a:solidFill>
            <a:srgbClr val="CFFFE5"/>
          </a:solidFill>
        </p:spPr>
        <p:txBody>
          <a:bodyPr wrap="square" rtlCol="0">
            <a:spAutoFit/>
            <a:scene3d>
              <a:camera prst="orthographicFront"/>
              <a:lightRig rig="soft" dir="t">
                <a:rot lat="0" lon="0" rev="15600000"/>
              </a:lightRig>
            </a:scene3d>
            <a:sp3d extrusionH="57150" prstMaterial="softEdge">
              <a:bevelT w="25400" h="38100"/>
            </a:sp3d>
          </a:bodyPr>
          <a:p>
            <a:pPr algn="ctr"/>
            <a:r>
              <a:rPr lang="zh-CN" altLang="en-US" sz="2000" b="1">
                <a:solidFill>
                  <a:srgbClr val="1A24E6"/>
                </a:solidFill>
                <a:effectLst/>
                <a:latin typeface="微软雅黑" panose="020B0503020204020204" charset="-122"/>
                <a:ea typeface="微软雅黑" panose="020B0503020204020204" charset="-122"/>
              </a:rPr>
              <a:t>平等互利</a:t>
            </a:r>
            <a:endParaRPr lang="zh-CN" altLang="en-US" sz="2000" b="1">
              <a:solidFill>
                <a:srgbClr val="1A24E6"/>
              </a:solidFill>
              <a:effectLst/>
              <a:latin typeface="微软雅黑" panose="020B0503020204020204" charset="-122"/>
              <a:ea typeface="微软雅黑" panose="020B0503020204020204" charset="-122"/>
            </a:endParaRPr>
          </a:p>
        </p:txBody>
      </p:sp>
      <p:sp>
        <p:nvSpPr>
          <p:cNvPr id="23" name="矩形 22"/>
          <p:cNvSpPr/>
          <p:nvPr/>
        </p:nvSpPr>
        <p:spPr>
          <a:xfrm>
            <a:off x="1411605" y="2473325"/>
            <a:ext cx="3371215" cy="1526540"/>
          </a:xfrm>
          <a:prstGeom prst="rect">
            <a:avLst/>
          </a:prstGeom>
          <a:noFill/>
          <a:ln>
            <a:noFill/>
          </a:ln>
        </p:spPr>
        <p:txBody>
          <a:bodyPr wrap="square" rtlCol="0" anchor="t">
            <a:prstTxWarp prst="textArchUp">
              <a:avLst>
                <a:gd name="adj" fmla="val 10800001"/>
              </a:avLst>
            </a:prstTxWarp>
            <a:spAutoFit/>
            <a:scene3d>
              <a:camera prst="orthographicFront"/>
              <a:lightRig rig="soft" dir="t">
                <a:rot lat="0" lon="0" rev="15600000"/>
              </a:lightRig>
            </a:scene3d>
            <a:sp3d extrusionH="57150" prstMaterial="softEdge">
              <a:bevelT w="25400" h="38100"/>
            </a:sp3d>
          </a:bodyPr>
          <a:p>
            <a:pPr algn="ctr"/>
            <a:r>
              <a:rPr lang="zh-CN" altLang="en-US" sz="2400" b="1">
                <a:solidFill>
                  <a:srgbClr val="070707"/>
                </a:solidFill>
                <a:effectLst/>
                <a:latin typeface="楷体" panose="02010609060101010101" charset="-122"/>
                <a:ea typeface="楷体" panose="02010609060101010101" charset="-122"/>
              </a:rPr>
              <a:t>处理国与国之间政治关系的基本准则</a:t>
            </a:r>
            <a:endParaRPr lang="zh-CN" altLang="en-US" sz="2400" b="1">
              <a:solidFill>
                <a:srgbClr val="070707"/>
              </a:solidFill>
              <a:effectLst/>
              <a:latin typeface="楷体" panose="02010609060101010101" charset="-122"/>
              <a:ea typeface="楷体" panose="02010609060101010101" charset="-122"/>
            </a:endParaRPr>
          </a:p>
        </p:txBody>
      </p:sp>
      <p:sp>
        <p:nvSpPr>
          <p:cNvPr id="34" name="文本框 33"/>
          <p:cNvSpPr txBox="1"/>
          <p:nvPr/>
        </p:nvSpPr>
        <p:spPr>
          <a:xfrm>
            <a:off x="10885170" y="5826125"/>
            <a:ext cx="1227455" cy="460375"/>
          </a:xfrm>
          <a:prstGeom prst="rect">
            <a:avLst/>
          </a:prstGeom>
          <a:noFill/>
        </p:spPr>
        <p:txBody>
          <a:bodyPr wrap="square" rtlCol="0">
            <a:spAutoFit/>
            <a:scene3d>
              <a:camera prst="orthographicFront"/>
              <a:lightRig rig="threePt" dir="t"/>
            </a:scene3d>
          </a:bodyPr>
          <a:p>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和平性</a:t>
            </a:r>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5" name="文本框 34"/>
          <p:cNvSpPr txBox="1"/>
          <p:nvPr/>
        </p:nvSpPr>
        <p:spPr>
          <a:xfrm>
            <a:off x="10803890" y="1781175"/>
            <a:ext cx="1227455" cy="460375"/>
          </a:xfrm>
          <a:prstGeom prst="rect">
            <a:avLst/>
          </a:prstGeom>
          <a:noFill/>
        </p:spPr>
        <p:txBody>
          <a:bodyPr wrap="square" rtlCol="0">
            <a:spAutoFit/>
            <a:scene3d>
              <a:camera prst="orthographicFront"/>
              <a:lightRig rig="threePt" dir="t"/>
            </a:scene3d>
          </a:bodyPr>
          <a:p>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普适性</a:t>
            </a:r>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6" name="文本框 35"/>
          <p:cNvSpPr txBox="1"/>
          <p:nvPr/>
        </p:nvSpPr>
        <p:spPr>
          <a:xfrm>
            <a:off x="10800715" y="4213860"/>
            <a:ext cx="1227455" cy="460375"/>
          </a:xfrm>
          <a:prstGeom prst="rect">
            <a:avLst/>
          </a:prstGeom>
          <a:noFill/>
        </p:spPr>
        <p:txBody>
          <a:bodyPr wrap="square" rtlCol="0">
            <a:spAutoFit/>
            <a:scene3d>
              <a:camera prst="orthographicFront"/>
              <a:lightRig rig="threePt" dir="t"/>
            </a:scene3d>
          </a:bodyPr>
          <a:p>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创新性</a:t>
            </a:r>
            <a:r>
              <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4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0" name="文本框 39"/>
          <p:cNvSpPr txBox="1"/>
          <p:nvPr/>
        </p:nvSpPr>
        <p:spPr>
          <a:xfrm>
            <a:off x="44450" y="880110"/>
            <a:ext cx="2106930" cy="1383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C00000"/>
                </a:solidFill>
                <a:effectLst/>
                <a:latin typeface="微软雅黑" panose="020B0503020204020204" charset="-122"/>
                <a:ea typeface="微软雅黑" panose="020B0503020204020204" charset="-122"/>
              </a:rPr>
              <a:t>联系：</a:t>
            </a:r>
            <a:r>
              <a:rPr lang="zh-CN" altLang="en-US" sz="2800">
                <a:solidFill>
                  <a:srgbClr val="000000"/>
                </a:solidFill>
                <a:effectLst/>
                <a:latin typeface="微软雅黑" panose="020B0503020204020204" charset="-122"/>
                <a:ea typeface="微软雅黑" panose="020B0503020204020204" charset="-122"/>
              </a:rPr>
              <a:t>金版</a:t>
            </a:r>
            <a:r>
              <a:rPr lang="en-US" altLang="zh-CN" sz="2800">
                <a:solidFill>
                  <a:srgbClr val="000000"/>
                </a:solidFill>
                <a:effectLst/>
                <a:latin typeface="微软雅黑" panose="020B0503020204020204" charset="-122"/>
                <a:ea typeface="微软雅黑" panose="020B0503020204020204" charset="-122"/>
              </a:rPr>
              <a:t>P213“</a:t>
            </a:r>
            <a:r>
              <a:rPr lang="zh-CN" altLang="en-US" sz="2800">
                <a:solidFill>
                  <a:srgbClr val="000000"/>
                </a:solidFill>
                <a:effectLst/>
                <a:latin typeface="微软雅黑" panose="020B0503020204020204" charset="-122"/>
                <a:ea typeface="微软雅黑" panose="020B0503020204020204" charset="-122"/>
              </a:rPr>
              <a:t>要点总结</a:t>
            </a:r>
            <a:r>
              <a:rPr lang="en-US" altLang="zh-CN" sz="2800">
                <a:solidFill>
                  <a:srgbClr val="000000"/>
                </a:solidFill>
                <a:effectLst/>
                <a:latin typeface="微软雅黑" panose="020B0503020204020204" charset="-122"/>
                <a:ea typeface="微软雅黑" panose="020B0503020204020204" charset="-122"/>
              </a:rPr>
              <a:t>”</a:t>
            </a:r>
            <a:endParaRPr lang="en-US" altLang="zh-CN" sz="2800">
              <a:solidFill>
                <a:srgbClr val="000000"/>
              </a:solidFill>
              <a:effectLst/>
              <a:latin typeface="微软雅黑" panose="020B0503020204020204" charset="-122"/>
              <a:ea typeface="微软雅黑" panose="020B0503020204020204" charset="-122"/>
            </a:endParaRPr>
          </a:p>
        </p:txBody>
      </p:sp>
      <p:sp>
        <p:nvSpPr>
          <p:cNvPr id="41" name="文本框 40"/>
          <p:cNvSpPr txBox="1"/>
          <p:nvPr/>
        </p:nvSpPr>
        <p:spPr>
          <a:xfrm>
            <a:off x="5149850" y="1045845"/>
            <a:ext cx="1196340"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sz="2800">
                <a:solidFill>
                  <a:srgbClr val="C00000"/>
                </a:solidFill>
                <a:effectLst/>
                <a:latin typeface="微软雅黑" panose="020B0503020204020204" charset="-122"/>
                <a:ea typeface="微软雅黑" panose="020B0503020204020204" charset="-122"/>
              </a:rPr>
              <a:t>特点：</a:t>
            </a:r>
            <a:endParaRPr lang="en-US" altLang="zh-CN" sz="2800">
              <a:solidFill>
                <a:srgbClr val="C00000"/>
              </a:solidFill>
              <a:effectLst/>
              <a:latin typeface="微软雅黑" panose="020B0503020204020204" charset="-122"/>
              <a:ea typeface="微软雅黑" panose="020B0503020204020204" charset="-122"/>
            </a:endParaRPr>
          </a:p>
        </p:txBody>
      </p:sp>
      <p:sp>
        <p:nvSpPr>
          <p:cNvPr id="39" name="文本框 38"/>
          <p:cNvSpPr txBox="1"/>
          <p:nvPr/>
        </p:nvSpPr>
        <p:spPr>
          <a:xfrm>
            <a:off x="3836670" y="5799455"/>
            <a:ext cx="1686560" cy="953135"/>
          </a:xfrm>
          <a:prstGeom prst="rect">
            <a:avLst/>
          </a:prstGeom>
          <a:noFill/>
        </p:spPr>
        <p:txBody>
          <a:bodyPr wrap="square" rtlCol="0">
            <a:spAutoFit/>
            <a:scene3d>
              <a:camera prst="orthographicFront"/>
              <a:lightRig rig="threePt" dir="t"/>
            </a:scene3d>
          </a:bodyPr>
          <a:p>
            <a:pPr algn="l"/>
            <a:r>
              <a:rPr lang="zh-CN"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经贸关系国家关系</a:t>
            </a:r>
            <a:endParaRPr lang="en-US" altLang="zh-CN" sz="2800">
              <a:solidFill>
                <a:srgbClr val="070707"/>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3" name="矩形 42"/>
          <p:cNvSpPr/>
          <p:nvPr/>
        </p:nvSpPr>
        <p:spPr>
          <a:xfrm>
            <a:off x="6345555" y="1053465"/>
            <a:ext cx="1296035" cy="405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2400" b="1">
                <a:solidFill>
                  <a:srgbClr val="1A24E6"/>
                </a:solidFill>
                <a:effectLst/>
                <a:latin typeface="微软雅黑" panose="020B0503020204020204" charset="-122"/>
                <a:ea typeface="微软雅黑" panose="020B0503020204020204" charset="-122"/>
              </a:rPr>
              <a:t>①</a:t>
            </a:r>
            <a:endParaRPr lang="zh-CN" altLang="en-US" sz="2400" b="1">
              <a:solidFill>
                <a:srgbClr val="1A24E6"/>
              </a:solidFill>
              <a:effectLst/>
              <a:latin typeface="微软雅黑" panose="020B0503020204020204" charset="-122"/>
              <a:ea typeface="微软雅黑" panose="020B0503020204020204" charset="-122"/>
            </a:endParaRPr>
          </a:p>
        </p:txBody>
      </p:sp>
      <p:sp>
        <p:nvSpPr>
          <p:cNvPr id="44" name="矩形 43"/>
          <p:cNvSpPr/>
          <p:nvPr/>
        </p:nvSpPr>
        <p:spPr>
          <a:xfrm>
            <a:off x="6421120" y="3413760"/>
            <a:ext cx="1296035" cy="405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2400" b="1">
                <a:solidFill>
                  <a:srgbClr val="1A24E6"/>
                </a:solidFill>
                <a:effectLst/>
                <a:latin typeface="微软雅黑" panose="020B0503020204020204" charset="-122"/>
                <a:ea typeface="微软雅黑" panose="020B0503020204020204" charset="-122"/>
              </a:rPr>
              <a:t>②</a:t>
            </a:r>
            <a:endParaRPr lang="zh-CN" altLang="en-US" sz="2400" b="1">
              <a:solidFill>
                <a:srgbClr val="1A24E6"/>
              </a:solidFill>
              <a:effectLst/>
              <a:latin typeface="微软雅黑" panose="020B0503020204020204" charset="-122"/>
              <a:ea typeface="微软雅黑" panose="020B0503020204020204" charset="-122"/>
            </a:endParaRPr>
          </a:p>
        </p:txBody>
      </p:sp>
      <p:sp>
        <p:nvSpPr>
          <p:cNvPr id="45" name="矩形 44"/>
          <p:cNvSpPr/>
          <p:nvPr/>
        </p:nvSpPr>
        <p:spPr>
          <a:xfrm>
            <a:off x="6301105" y="5111750"/>
            <a:ext cx="1296035" cy="405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2400" b="1">
                <a:solidFill>
                  <a:srgbClr val="1A24E6"/>
                </a:solidFill>
                <a:effectLst/>
                <a:latin typeface="微软雅黑" panose="020B0503020204020204" charset="-122"/>
                <a:ea typeface="微软雅黑" panose="020B0503020204020204" charset="-122"/>
              </a:rPr>
              <a:t>③</a:t>
            </a:r>
            <a:endParaRPr lang="zh-CN" altLang="en-US" sz="2400" b="1">
              <a:solidFill>
                <a:srgbClr val="1A24E6"/>
              </a:solidFill>
              <a:effectLst/>
              <a:latin typeface="微软雅黑" panose="020B0503020204020204" charset="-122"/>
              <a:ea typeface="微软雅黑" panose="020B0503020204020204" charset="-122"/>
            </a:endParaRPr>
          </a:p>
        </p:txBody>
      </p:sp>
      <p:sp>
        <p:nvSpPr>
          <p:cNvPr id="2" name="矩形 1"/>
          <p:cNvSpPr/>
          <p:nvPr/>
        </p:nvSpPr>
        <p:spPr>
          <a:xfrm>
            <a:off x="6301105" y="1071880"/>
            <a:ext cx="4428490" cy="2341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6456680" y="3413760"/>
            <a:ext cx="4428490" cy="1640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a:off x="6301105" y="5158740"/>
            <a:ext cx="4584065" cy="1174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6240145" y="1045845"/>
            <a:ext cx="391223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l"/>
            <a:r>
              <a:rPr lang="zh-CN" altLang="en-US" sz="2800">
                <a:solidFill>
                  <a:srgbClr val="000000"/>
                </a:solidFill>
                <a:effectLst/>
                <a:latin typeface="微软雅黑" panose="020B0503020204020204" charset="-122"/>
                <a:ea typeface="微软雅黑" panose="020B0503020204020204" charset="-122"/>
                <a:sym typeface="+mn-ea"/>
              </a:rPr>
              <a:t>金版</a:t>
            </a:r>
            <a:r>
              <a:rPr lang="en-US" altLang="zh-CN" sz="2800">
                <a:solidFill>
                  <a:srgbClr val="000000"/>
                </a:solidFill>
                <a:effectLst/>
                <a:latin typeface="微软雅黑" panose="020B0503020204020204" charset="-122"/>
                <a:ea typeface="微软雅黑" panose="020B0503020204020204" charset="-122"/>
                <a:sym typeface="+mn-ea"/>
              </a:rPr>
              <a:t>P212“</a:t>
            </a:r>
            <a:r>
              <a:rPr lang="zh-CN" altLang="en-US" sz="2800">
                <a:solidFill>
                  <a:srgbClr val="000000"/>
                </a:solidFill>
                <a:effectLst/>
                <a:latin typeface="微软雅黑" panose="020B0503020204020204" charset="-122"/>
                <a:ea typeface="微软雅黑" panose="020B0503020204020204" charset="-122"/>
                <a:sym typeface="+mn-ea"/>
              </a:rPr>
              <a:t>史料实证</a:t>
            </a:r>
            <a:r>
              <a:rPr lang="en-US" altLang="zh-CN" sz="2800">
                <a:solidFill>
                  <a:srgbClr val="000000"/>
                </a:solidFill>
                <a:effectLst/>
                <a:latin typeface="微软雅黑" panose="020B0503020204020204" charset="-122"/>
                <a:ea typeface="微软雅黑" panose="020B0503020204020204" charset="-122"/>
                <a:sym typeface="+mn-ea"/>
              </a:rPr>
              <a:t>”</a:t>
            </a:r>
            <a:endParaRPr lang="en-US" altLang="zh-CN" sz="2800">
              <a:solidFill>
                <a:srgbClr val="000000"/>
              </a:solidFill>
              <a:effectLst/>
              <a:latin typeface="微软雅黑" panose="020B0503020204020204" charset="-122"/>
              <a:ea typeface="微软雅黑" panose="020B0503020204020204" charset="-122"/>
              <a:sym typeface="+mn-ea"/>
            </a:endParaRPr>
          </a:p>
        </p:txBody>
      </p:sp>
      <p:sp>
        <p:nvSpPr>
          <p:cNvPr id="46" name="文本框 45"/>
          <p:cNvSpPr txBox="1"/>
          <p:nvPr/>
        </p:nvSpPr>
        <p:spPr>
          <a:xfrm>
            <a:off x="10800715" y="1042670"/>
            <a:ext cx="1311275" cy="768350"/>
          </a:xfrm>
          <a:prstGeom prst="rect">
            <a:avLst/>
          </a:prstGeom>
          <a:noFill/>
        </p:spPr>
        <p:txBody>
          <a:bodyPr wrap="square" rtlCol="0">
            <a:spAutoFit/>
            <a:scene3d>
              <a:camera prst="orthographicFront"/>
              <a:lightRig rig="threePt" dir="t"/>
            </a:scene3d>
          </a:bodyPr>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角度一</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适用范围</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47" name="文本框 46"/>
          <p:cNvSpPr txBox="1"/>
          <p:nvPr/>
        </p:nvSpPr>
        <p:spPr>
          <a:xfrm>
            <a:off x="10803890" y="3557905"/>
            <a:ext cx="1311275" cy="768350"/>
          </a:xfrm>
          <a:prstGeom prst="rect">
            <a:avLst/>
          </a:prstGeom>
          <a:noFill/>
        </p:spPr>
        <p:txBody>
          <a:bodyPr wrap="square" rtlCol="0">
            <a:spAutoFit/>
            <a:scene3d>
              <a:camera prst="orthographicFront"/>
              <a:lightRig rig="threePt" dir="t"/>
            </a:scene3d>
          </a:bodyPr>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角度二</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内涵发展</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48" name="文本框 47"/>
          <p:cNvSpPr txBox="1"/>
          <p:nvPr/>
        </p:nvSpPr>
        <p:spPr>
          <a:xfrm>
            <a:off x="10847070" y="5172075"/>
            <a:ext cx="1311275" cy="768350"/>
          </a:xfrm>
          <a:prstGeom prst="rect">
            <a:avLst/>
          </a:prstGeom>
          <a:noFill/>
        </p:spPr>
        <p:txBody>
          <a:bodyPr wrap="square" rtlCol="0">
            <a:spAutoFit/>
            <a:scene3d>
              <a:camera prst="orthographicFront"/>
              <a:lightRig rig="threePt" dir="t"/>
            </a:scene3d>
          </a:bodyPr>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角度三</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r>
              <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国家关系</a:t>
            </a:r>
            <a:endParaRPr lang="zh-CN" altLang="en-US" sz="2200">
              <a:solidFill>
                <a:srgbClr val="070707"/>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500"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childTnLst>
                          </p:cTn>
                        </p:par>
                        <p:par>
                          <p:cTn id="79" fill="hold">
                            <p:stCondLst>
                              <p:cond delay="500"/>
                            </p:stCondLst>
                            <p:childTnLst>
                              <p:par>
                                <p:cTn id="80" presetID="23"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childTnLst>
                                </p:cTn>
                              </p:par>
                              <p:par>
                                <p:cTn id="90" presetID="2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42"/>
                                        </p:tgtEl>
                                      </p:cBhvr>
                                    </p:animEffect>
                                    <p:set>
                                      <p:cBhvr>
                                        <p:cTn id="98" dur="1" fill="hold">
                                          <p:stCondLst>
                                            <p:cond delay="499"/>
                                          </p:stCondLst>
                                        </p:cTn>
                                        <p:tgtEl>
                                          <p:spTgt spid="42"/>
                                        </p:tgtEl>
                                        <p:attrNameLst>
                                          <p:attrName>style.visibility</p:attrName>
                                        </p:attrNameLst>
                                      </p:cBhvr>
                                      <p:to>
                                        <p:strVal val="hidden"/>
                                      </p:to>
                                    </p:set>
                                  </p:childTnLst>
                                </p:cTn>
                              </p:par>
                            </p:childTnLst>
                          </p:cTn>
                        </p:par>
                        <p:par>
                          <p:cTn id="99" fill="hold">
                            <p:stCondLst>
                              <p:cond delay="500"/>
                            </p:stCondLst>
                            <p:childTnLst>
                              <p:par>
                                <p:cTn id="100" presetID="22" presetClass="exit" presetSubtype="1" fill="hold" grpId="0" nodeType="afterEffect">
                                  <p:stCondLst>
                                    <p:cond delay="0"/>
                                  </p:stCondLst>
                                  <p:childTnLst>
                                    <p:animEffect transition="out" filter="wipe(up)">
                                      <p:cBhvr>
                                        <p:cTn id="101" dur="500"/>
                                        <p:tgtEl>
                                          <p:spTgt spid="2"/>
                                        </p:tgtEl>
                                      </p:cBhvr>
                                    </p:animEffect>
                                    <p:set>
                                      <p:cBhvr>
                                        <p:cTn id="102" dur="1" fill="hold">
                                          <p:stCondLst>
                                            <p:cond delay="499"/>
                                          </p:stCondLst>
                                        </p:cTn>
                                        <p:tgtEl>
                                          <p:spTgt spid="2"/>
                                        </p:tgtEl>
                                        <p:attrNameLst>
                                          <p:attrName>style.visibility</p:attrName>
                                        </p:attrNameLst>
                                      </p:cBhvr>
                                      <p:to>
                                        <p:strVal val="hidden"/>
                                      </p:to>
                                    </p:set>
                                  </p:childTnLst>
                                </p:cTn>
                              </p:par>
                              <p:par>
                                <p:cTn id="103" presetID="22" presetClass="exit" presetSubtype="1" fill="hold" grpId="0" nodeType="withEffect">
                                  <p:stCondLst>
                                    <p:cond delay="0"/>
                                  </p:stCondLst>
                                  <p:childTnLst>
                                    <p:animEffect transition="out" filter="wipe(up)">
                                      <p:cBhvr>
                                        <p:cTn id="104" dur="500"/>
                                        <p:tgtEl>
                                          <p:spTgt spid="37"/>
                                        </p:tgtEl>
                                      </p:cBhvr>
                                    </p:animEffect>
                                    <p:set>
                                      <p:cBhvr>
                                        <p:cTn id="105" dur="1" fill="hold">
                                          <p:stCondLst>
                                            <p:cond delay="499"/>
                                          </p:stCondLst>
                                        </p:cTn>
                                        <p:tgtEl>
                                          <p:spTgt spid="37"/>
                                        </p:tgtEl>
                                        <p:attrNameLst>
                                          <p:attrName>style.visibility</p:attrName>
                                        </p:attrNameLst>
                                      </p:cBhvr>
                                      <p:to>
                                        <p:strVal val="hidden"/>
                                      </p:to>
                                    </p:set>
                                  </p:childTnLst>
                                </p:cTn>
                              </p:par>
                              <p:par>
                                <p:cTn id="106" presetID="22" presetClass="exit" presetSubtype="1" fill="hold" grpId="0" nodeType="withEffect">
                                  <p:stCondLst>
                                    <p:cond delay="0"/>
                                  </p:stCondLst>
                                  <p:childTnLst>
                                    <p:animEffect transition="out" filter="wipe(up)">
                                      <p:cBhvr>
                                        <p:cTn id="107" dur="500"/>
                                        <p:tgtEl>
                                          <p:spTgt spid="38"/>
                                        </p:tgtEl>
                                      </p:cBhvr>
                                    </p:animEffect>
                                    <p:set>
                                      <p:cBhvr>
                                        <p:cTn id="108" dur="1" fill="hold">
                                          <p:stCondLst>
                                            <p:cond delay="499"/>
                                          </p:stCondLst>
                                        </p:cTn>
                                        <p:tgtEl>
                                          <p:spTgt spid="3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xit" presetSubtype="32" fill="hold" grpId="0" nodeType="clickEffect">
                                  <p:stCondLst>
                                    <p:cond delay="0"/>
                                  </p:stCondLst>
                                  <p:childTnLst>
                                    <p:anim calcmode="lin" valueType="num">
                                      <p:cBhvr>
                                        <p:cTn id="130" dur="1000"/>
                                        <p:tgtEl>
                                          <p:spTgt spid="43"/>
                                        </p:tgtEl>
                                        <p:attrNameLst>
                                          <p:attrName>ppt_w</p:attrName>
                                        </p:attrNameLst>
                                      </p:cBhvr>
                                      <p:tavLst>
                                        <p:tav tm="0">
                                          <p:val>
                                            <p:strVal val="ppt_w"/>
                                          </p:val>
                                        </p:tav>
                                        <p:tav tm="100000">
                                          <p:val>
                                            <p:fltVal val="0"/>
                                          </p:val>
                                        </p:tav>
                                      </p:tavLst>
                                    </p:anim>
                                    <p:anim calcmode="lin" valueType="num">
                                      <p:cBhvr>
                                        <p:cTn id="131" dur="1000"/>
                                        <p:tgtEl>
                                          <p:spTgt spid="43"/>
                                        </p:tgtEl>
                                        <p:attrNameLst>
                                          <p:attrName>ppt_h</p:attrName>
                                        </p:attrNameLst>
                                      </p:cBhvr>
                                      <p:tavLst>
                                        <p:tav tm="0">
                                          <p:val>
                                            <p:strVal val="ppt_h"/>
                                          </p:val>
                                        </p:tav>
                                        <p:tav tm="100000">
                                          <p:val>
                                            <p:fltVal val="0"/>
                                          </p:val>
                                        </p:tav>
                                      </p:tavLst>
                                    </p:anim>
                                    <p:set>
                                      <p:cBhvr>
                                        <p:cTn id="132" dur="1" fill="hold">
                                          <p:stCondLst>
                                            <p:cond delay="998"/>
                                          </p:stCondLst>
                                        </p:cTn>
                                        <p:tgtEl>
                                          <p:spTgt spid="4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xit" presetSubtype="32" fill="hold" grpId="0" nodeType="clickEffect">
                                  <p:stCondLst>
                                    <p:cond delay="0"/>
                                  </p:stCondLst>
                                  <p:childTnLst>
                                    <p:anim calcmode="lin" valueType="num">
                                      <p:cBhvr>
                                        <p:cTn id="142" dur="1000"/>
                                        <p:tgtEl>
                                          <p:spTgt spid="44"/>
                                        </p:tgtEl>
                                        <p:attrNameLst>
                                          <p:attrName>ppt_w</p:attrName>
                                        </p:attrNameLst>
                                      </p:cBhvr>
                                      <p:tavLst>
                                        <p:tav tm="0">
                                          <p:val>
                                            <p:strVal val="ppt_w"/>
                                          </p:val>
                                        </p:tav>
                                        <p:tav tm="100000">
                                          <p:val>
                                            <p:fltVal val="0"/>
                                          </p:val>
                                        </p:tav>
                                      </p:tavLst>
                                    </p:anim>
                                    <p:anim calcmode="lin" valueType="num">
                                      <p:cBhvr>
                                        <p:cTn id="143" dur="1000"/>
                                        <p:tgtEl>
                                          <p:spTgt spid="44"/>
                                        </p:tgtEl>
                                        <p:attrNameLst>
                                          <p:attrName>ppt_h</p:attrName>
                                        </p:attrNameLst>
                                      </p:cBhvr>
                                      <p:tavLst>
                                        <p:tav tm="0">
                                          <p:val>
                                            <p:strVal val="ppt_h"/>
                                          </p:val>
                                        </p:tav>
                                        <p:tav tm="100000">
                                          <p:val>
                                            <p:fltVal val="0"/>
                                          </p:val>
                                        </p:tav>
                                      </p:tavLst>
                                    </p:anim>
                                    <p:set>
                                      <p:cBhvr>
                                        <p:cTn id="144" dur="1" fill="hold">
                                          <p:stCondLst>
                                            <p:cond delay="998"/>
                                          </p:stCondLst>
                                        </p:cTn>
                                        <p:tgtEl>
                                          <p:spTgt spid="4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 calcmode="lin" valueType="num">
                                      <p:cBhvr>
                                        <p:cTn id="149" dur="500" fill="hold"/>
                                        <p:tgtEl>
                                          <p:spTgt spid="36"/>
                                        </p:tgtEl>
                                        <p:attrNameLst>
                                          <p:attrName>ppt_w</p:attrName>
                                        </p:attrNameLst>
                                      </p:cBhvr>
                                      <p:tavLst>
                                        <p:tav tm="0">
                                          <p:val>
                                            <p:fltVal val="0"/>
                                          </p:val>
                                        </p:tav>
                                        <p:tav tm="100000">
                                          <p:val>
                                            <p:strVal val="#ppt_w"/>
                                          </p:val>
                                        </p:tav>
                                      </p:tavLst>
                                    </p:anim>
                                    <p:anim calcmode="lin" valueType="num">
                                      <p:cBhvr>
                                        <p:cTn id="150"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xit" presetSubtype="32" fill="hold" grpId="0" nodeType="clickEffect">
                                  <p:stCondLst>
                                    <p:cond delay="0"/>
                                  </p:stCondLst>
                                  <p:childTnLst>
                                    <p:anim calcmode="lin" valueType="num">
                                      <p:cBhvr>
                                        <p:cTn id="154" dur="1000"/>
                                        <p:tgtEl>
                                          <p:spTgt spid="45"/>
                                        </p:tgtEl>
                                        <p:attrNameLst>
                                          <p:attrName>ppt_w</p:attrName>
                                        </p:attrNameLst>
                                      </p:cBhvr>
                                      <p:tavLst>
                                        <p:tav tm="0">
                                          <p:val>
                                            <p:strVal val="ppt_w"/>
                                          </p:val>
                                        </p:tav>
                                        <p:tav tm="100000">
                                          <p:val>
                                            <p:fltVal val="0"/>
                                          </p:val>
                                        </p:tav>
                                      </p:tavLst>
                                    </p:anim>
                                    <p:anim calcmode="lin" valueType="num">
                                      <p:cBhvr>
                                        <p:cTn id="155" dur="1000"/>
                                        <p:tgtEl>
                                          <p:spTgt spid="45"/>
                                        </p:tgtEl>
                                        <p:attrNameLst>
                                          <p:attrName>ppt_h</p:attrName>
                                        </p:attrNameLst>
                                      </p:cBhvr>
                                      <p:tavLst>
                                        <p:tav tm="0">
                                          <p:val>
                                            <p:strVal val="ppt_h"/>
                                          </p:val>
                                        </p:tav>
                                        <p:tav tm="100000">
                                          <p:val>
                                            <p:fltVal val="0"/>
                                          </p:val>
                                        </p:tav>
                                      </p:tavLst>
                                    </p:anim>
                                    <p:set>
                                      <p:cBhvr>
                                        <p:cTn id="156" dur="1" fill="hold">
                                          <p:stCondLst>
                                            <p:cond delay="998"/>
                                          </p:stCondLst>
                                        </p:cTn>
                                        <p:tgtEl>
                                          <p:spTgt spid="45"/>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3" presetClass="entr" presetSubtype="16"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p:cTn id="161" dur="500" fill="hold"/>
                                        <p:tgtEl>
                                          <p:spTgt spid="34"/>
                                        </p:tgtEl>
                                        <p:attrNameLst>
                                          <p:attrName>ppt_w</p:attrName>
                                        </p:attrNameLst>
                                      </p:cBhvr>
                                      <p:tavLst>
                                        <p:tav tm="0">
                                          <p:val>
                                            <p:fltVal val="0"/>
                                          </p:val>
                                        </p:tav>
                                        <p:tav tm="100000">
                                          <p:val>
                                            <p:strVal val="#ppt_w"/>
                                          </p:val>
                                        </p:tav>
                                      </p:tavLst>
                                    </p:anim>
                                    <p:anim calcmode="lin" valueType="num">
                                      <p:cBhvr>
                                        <p:cTn id="162"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 grpId="0"/>
      <p:bldP spid="21" grpId="0" bldLvl="0" animBg="1"/>
      <p:bldP spid="27" grpId="0"/>
      <p:bldP spid="8" grpId="0" bldLvl="0" animBg="1"/>
      <p:bldP spid="3" grpId="0" bldLvl="0" animBg="1"/>
      <p:bldP spid="29" grpId="0"/>
      <p:bldP spid="28" grpId="0"/>
      <p:bldP spid="10" grpId="0" animBg="1"/>
      <p:bldP spid="6" grpId="0" animBg="1"/>
      <p:bldP spid="30" grpId="0"/>
      <p:bldP spid="24" grpId="0" animBg="1"/>
      <p:bldP spid="13" grpId="0" animBg="1"/>
      <p:bldP spid="25" grpId="0" animBg="1"/>
      <p:bldP spid="22" grpId="0" animBg="1"/>
      <p:bldP spid="26" grpId="0"/>
      <p:bldP spid="34" grpId="0"/>
      <p:bldP spid="35" grpId="0"/>
      <p:bldP spid="36" grpId="0"/>
      <p:bldP spid="2" grpId="0" animBg="1"/>
      <p:bldP spid="37" grpId="0" bldLvl="0" animBg="1"/>
      <p:bldP spid="38" grpId="0" bldLvl="0" animBg="1"/>
      <p:bldP spid="40" grpId="0"/>
      <p:bldP spid="41" grpId="0"/>
      <p:bldP spid="42" grpId="0"/>
      <p:bldP spid="42" grpId="1"/>
      <p:bldP spid="39" grpId="0"/>
      <p:bldP spid="43" grpId="0" bldLvl="0" animBg="1"/>
      <p:bldP spid="44" grpId="0" bldLvl="0" animBg="1"/>
      <p:bldP spid="45" grpId="0" bldLvl="0" animBg="1"/>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4355" y="844550"/>
            <a:ext cx="11182985" cy="567753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a:lnSpc>
                <a:spcPct val="110000"/>
              </a:lnSpc>
              <a:spcBef>
                <a:spcPts val="0"/>
              </a:spcBef>
              <a:spcAft>
                <a:spcPts val="0"/>
              </a:spcAft>
            </a:pPr>
            <a:r>
              <a:rPr lang="zh-CN" altLang="en-US" sz="3000" b="1">
                <a:solidFill>
                  <a:srgbClr val="070707"/>
                </a:solidFill>
                <a:effectLst/>
                <a:latin typeface="黑体" panose="02010609060101010101" pitchFamily="49" charset="-122"/>
                <a:ea typeface="黑体" panose="02010609060101010101" pitchFamily="49" charset="-122"/>
                <a:cs typeface="黑体" panose="02010609060101010101" pitchFamily="49" charset="-122"/>
              </a:rPr>
              <a:t>和平共处五项原则之所以在亚洲诞生，是因为它传承了亚洲人民崇尚和平的思想传统。……和平共处五项原则生动反映了联合国宪章宗旨和原则，并赋予这些宗旨和原则以可见、可行、可依循的内涵。和平共处五项原则中包含4个“互”字、1个“共”字，既代表了亚洲国家对国际关系的新期待，也体现了各国权利、义务、责任相统一的国际法治精神。</a:t>
            </a:r>
            <a:endParaRPr lang="zh-CN" altLang="en-US" sz="3000" b="1">
              <a:solidFill>
                <a:srgbClr val="070707"/>
              </a:solidFill>
              <a:effectLst/>
              <a:latin typeface="黑体" panose="02010609060101010101" pitchFamily="49" charset="-122"/>
              <a:ea typeface="黑体" panose="02010609060101010101" pitchFamily="49" charset="-122"/>
              <a:cs typeface="黑体" panose="02010609060101010101" pitchFamily="49" charset="-122"/>
            </a:endParaRPr>
          </a:p>
          <a:p>
            <a:pPr algn="r">
              <a:lnSpc>
                <a:spcPct val="110000"/>
              </a:lnSpc>
              <a:spcBef>
                <a:spcPts val="0"/>
              </a:spcBef>
              <a:spcAft>
                <a:spcPts val="0"/>
              </a:spcAft>
            </a:pPr>
            <a:r>
              <a:rPr lang="zh-CN" altLang="en-US" sz="3000" b="1">
                <a:solidFill>
                  <a:srgbClr val="070707"/>
                </a:solidFill>
                <a:effectLst/>
                <a:latin typeface="楷体" panose="02010609060101010101" charset="-122"/>
                <a:ea typeface="楷体" panose="02010609060101010101" charset="-122"/>
                <a:cs typeface="楷体" panose="02010609060101010101" charset="-122"/>
              </a:rPr>
              <a:t>——习近平在和平共处五项原则发表60周年纪念大会上的讲话</a:t>
            </a:r>
            <a:endParaRPr lang="zh-CN" altLang="en-US" sz="3000" b="1">
              <a:solidFill>
                <a:srgbClr val="070707"/>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10000"/>
              </a:lnSpc>
              <a:spcBef>
                <a:spcPts val="0"/>
              </a:spcBef>
              <a:spcAft>
                <a:spcPts val="0"/>
              </a:spcAft>
            </a:pPr>
            <a:r>
              <a:rPr lang="zh-CN" altLang="en-US" sz="3000" b="1">
                <a:solidFill>
                  <a:srgbClr val="FF0000"/>
                </a:solidFill>
                <a:effectLst/>
                <a:latin typeface="微软雅黑" panose="020B0503020204020204" charset="-122"/>
                <a:ea typeface="微软雅黑" panose="020B0503020204020204" charset="-122"/>
                <a:cs typeface="黑体" panose="02010609060101010101" pitchFamily="49" charset="-122"/>
              </a:rPr>
              <a:t>发现问题</a:t>
            </a:r>
            <a:r>
              <a:rPr lang="zh-CN" altLang="en-US" sz="3000" b="1">
                <a:solidFill>
                  <a:srgbClr val="070707"/>
                </a:solidFill>
                <a:effectLst/>
                <a:latin typeface="微软雅黑" panose="020B0503020204020204" charset="-122"/>
                <a:ea typeface="微软雅黑" panose="020B0503020204020204" charset="-122"/>
                <a:cs typeface="黑体" panose="02010609060101010101" pitchFamily="49" charset="-122"/>
              </a:rPr>
              <a:t>　习近平的谈话反映了和平共处五项原则的哪些特点</a:t>
            </a:r>
            <a:r>
              <a:rPr lang="en-US" altLang="zh-CN" sz="3000" b="1">
                <a:solidFill>
                  <a:srgbClr val="070707"/>
                </a:solidFill>
                <a:effectLst/>
                <a:latin typeface="微软雅黑" panose="020B0503020204020204" charset="-122"/>
                <a:ea typeface="微软雅黑" panose="020B0503020204020204" charset="-122"/>
                <a:cs typeface="黑体" panose="02010609060101010101" pitchFamily="49" charset="-122"/>
              </a:rPr>
              <a:t>?</a:t>
            </a:r>
            <a:endParaRPr lang="en-US" altLang="zh-CN" sz="3000" b="1">
              <a:solidFill>
                <a:srgbClr val="070707"/>
              </a:solidFill>
              <a:effectLst/>
              <a:latin typeface="微软雅黑" panose="020B0503020204020204" charset="-122"/>
              <a:ea typeface="微软雅黑" panose="020B0503020204020204" charset="-122"/>
              <a:cs typeface="黑体" panose="02010609060101010101" pitchFamily="49" charset="-122"/>
            </a:endParaRPr>
          </a:p>
          <a:p>
            <a:pPr algn="ctr">
              <a:lnSpc>
                <a:spcPct val="110000"/>
              </a:lnSpc>
              <a:spcBef>
                <a:spcPts val="0"/>
              </a:spcBef>
              <a:spcAft>
                <a:spcPts val="0"/>
              </a:spcAft>
            </a:pPr>
            <a:r>
              <a:rPr lang="en-US" altLang="zh-CN" sz="3000" b="1">
                <a:solidFill>
                  <a:srgbClr val="070707"/>
                </a:solidFill>
                <a:effectLst/>
                <a:latin typeface="微软雅黑" panose="020B0503020204020204" charset="-122"/>
                <a:ea typeface="微软雅黑" panose="020B0503020204020204" charset="-122"/>
                <a:cs typeface="黑体" panose="02010609060101010101" pitchFamily="49" charset="-122"/>
              </a:rPr>
              <a:t>                </a:t>
            </a:r>
            <a:r>
              <a:rPr lang="zh-CN" altLang="en-US" sz="3000" b="1">
                <a:solidFill>
                  <a:srgbClr val="070707"/>
                </a:solidFill>
                <a:effectLst/>
                <a:latin typeface="楷体" panose="02010609060101010101" charset="-122"/>
                <a:ea typeface="楷体" panose="02010609060101010101" charset="-122"/>
                <a:cs typeface="黑体" panose="02010609060101010101" pitchFamily="49" charset="-122"/>
              </a:rPr>
              <a:t> (传承性、创新性</a:t>
            </a:r>
            <a:r>
              <a:rPr lang="zh-CN" altLang="en-US" sz="3000" b="1">
                <a:solidFill>
                  <a:srgbClr val="070707"/>
                </a:solidFill>
                <a:effectLst/>
                <a:latin typeface="楷体" panose="02010609060101010101" charset="-122"/>
                <a:ea typeface="楷体" panose="02010609060101010101" charset="-122"/>
                <a:cs typeface="黑体" panose="02010609060101010101" pitchFamily="49" charset="-122"/>
                <a:sym typeface="+mn-ea"/>
              </a:rPr>
              <a:t>、开放性</a:t>
            </a:r>
            <a:r>
              <a:rPr lang="en-US" altLang="zh-CN" sz="3000" b="1">
                <a:solidFill>
                  <a:srgbClr val="070707"/>
                </a:solidFill>
                <a:effectLst/>
                <a:latin typeface="楷体" panose="02010609060101010101" charset="-122"/>
                <a:ea typeface="楷体" panose="02010609060101010101" charset="-122"/>
                <a:cs typeface="黑体" panose="02010609060101010101" pitchFamily="49" charset="-122"/>
              </a:rPr>
              <a:t>)</a:t>
            </a:r>
            <a:endParaRPr lang="zh-CN" altLang="en-US" sz="3000" b="1">
              <a:solidFill>
                <a:srgbClr val="070707"/>
              </a:solidFill>
              <a:effectLst/>
              <a:latin typeface="微软雅黑" panose="020B0503020204020204" charset="-122"/>
              <a:ea typeface="微软雅黑" panose="020B0503020204020204" charset="-122"/>
              <a:cs typeface="黑体" panose="02010609060101010101" pitchFamily="49" charset="-122"/>
            </a:endParaRPr>
          </a:p>
          <a:p>
            <a:pPr>
              <a:lnSpc>
                <a:spcPct val="110000"/>
              </a:lnSpc>
              <a:spcBef>
                <a:spcPts val="0"/>
              </a:spcBef>
              <a:spcAft>
                <a:spcPts val="0"/>
              </a:spcAft>
            </a:pPr>
            <a:r>
              <a:rPr lang="zh-CN" altLang="en-US" sz="3000" b="1">
                <a:solidFill>
                  <a:srgbClr val="FF0000"/>
                </a:solidFill>
                <a:effectLst/>
                <a:latin typeface="微软雅黑" panose="020B0503020204020204" charset="-122"/>
                <a:ea typeface="微软雅黑" panose="020B0503020204020204" charset="-122"/>
                <a:cs typeface="黑体" panose="02010609060101010101" pitchFamily="49" charset="-122"/>
              </a:rPr>
              <a:t>复习备考</a:t>
            </a:r>
            <a:r>
              <a:rPr lang="zh-CN" altLang="en-US" sz="3000" b="1">
                <a:solidFill>
                  <a:srgbClr val="070707"/>
                </a:solidFill>
                <a:effectLst/>
                <a:latin typeface="微软雅黑" panose="020B0503020204020204" charset="-122"/>
                <a:ea typeface="微软雅黑" panose="020B0503020204020204" charset="-122"/>
                <a:cs typeface="黑体" panose="02010609060101010101" pitchFamily="49" charset="-122"/>
              </a:rPr>
              <a:t>　和平共处五项原则的评价；和平共处五项原则的历史性和时代性价值。</a:t>
            </a:r>
            <a:endParaRPr lang="zh-CN" altLang="en-US" sz="3000" b="1">
              <a:solidFill>
                <a:srgbClr val="070707"/>
              </a:solidFill>
              <a:effectLst/>
              <a:latin typeface="微软雅黑" panose="020B0503020204020204" charset="-122"/>
              <a:ea typeface="微软雅黑" panose="020B0503020204020204" charset="-122"/>
              <a:cs typeface="黑体" panose="02010609060101010101" pitchFamily="49" charset="-122"/>
            </a:endParaRPr>
          </a:p>
        </p:txBody>
      </p:sp>
      <p:sp>
        <p:nvSpPr>
          <p:cNvPr id="5" name="燕尾形 4"/>
          <p:cNvSpPr/>
          <p:nvPr/>
        </p:nvSpPr>
        <p:spPr>
          <a:xfrm>
            <a:off x="29210" y="144145"/>
            <a:ext cx="2502535" cy="553720"/>
          </a:xfrm>
          <a:prstGeom prst="chevron">
            <a:avLst/>
          </a:prstGeom>
          <a:solidFill>
            <a:srgbClr val="CCFFFF"/>
          </a:solidFill>
          <a:ln>
            <a:solidFill>
              <a:srgbClr val="CCFFFF"/>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en-US" sz="3200" spc="-100">
                <a:solidFill>
                  <a:srgbClr val="0040E4"/>
                </a:solidFill>
                <a:effectLst/>
                <a:uFillTx/>
                <a:latin typeface="微软雅黑" panose="020B0503020204020204" charset="-122"/>
                <a:ea typeface="微软雅黑" panose="020B0503020204020204" charset="-122"/>
                <a:cs typeface="+mn-ea"/>
                <a:sym typeface="+mn-ea"/>
              </a:rPr>
              <a:t>问题探究</a:t>
            </a:r>
            <a:endParaRPr lang="zh-CN" altLang="en-US" sz="3200" spc="-100">
              <a:solidFill>
                <a:srgbClr val="0040E4"/>
              </a:solidFill>
              <a:effectLst/>
              <a:uFillTx/>
              <a:latin typeface="微软雅黑" panose="020B0503020204020204" charset="-122"/>
              <a:ea typeface="微软雅黑" panose="020B0503020204020204" charset="-122"/>
              <a:cs typeface="+mn-ea"/>
              <a:sym typeface="+mn-ea"/>
            </a:endParaRPr>
          </a:p>
        </p:txBody>
      </p:sp>
      <p:sp>
        <p:nvSpPr>
          <p:cNvPr id="6" name="文本框 5"/>
          <p:cNvSpPr txBox="1"/>
          <p:nvPr/>
        </p:nvSpPr>
        <p:spPr>
          <a:xfrm>
            <a:off x="3051810" y="144780"/>
            <a:ext cx="65836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070707"/>
                </a:solidFill>
                <a:effectLst/>
                <a:latin typeface="微软雅黑" panose="020B0503020204020204" charset="-122"/>
                <a:ea typeface="微软雅黑" panose="020B0503020204020204" charset="-122"/>
                <a:sym typeface="+mn-ea"/>
              </a:rPr>
              <a:t>习近平同志谈和平共处五项原则</a:t>
            </a:r>
            <a:endParaRPr lang="zh-CN" altLang="en-US" sz="3600" b="1">
              <a:solidFill>
                <a:srgbClr val="070707"/>
              </a:solidFill>
              <a:effectLst/>
              <a:latin typeface="微软雅黑" panose="020B0503020204020204" charset="-122"/>
              <a:ea typeface="微软雅黑" panose="020B0503020204020204" charset="-122"/>
              <a:sym typeface="+mn-ea"/>
            </a:endParaRPr>
          </a:p>
        </p:txBody>
      </p:sp>
      <p:cxnSp>
        <p:nvCxnSpPr>
          <p:cNvPr id="7" name="直接连接符 6"/>
          <p:cNvCxnSpPr/>
          <p:nvPr/>
        </p:nvCxnSpPr>
        <p:spPr>
          <a:xfrm>
            <a:off x="8742680" y="1355725"/>
            <a:ext cx="965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097010" y="1894205"/>
            <a:ext cx="965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87165" y="2363470"/>
            <a:ext cx="753110" cy="127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49655" y="3383915"/>
            <a:ext cx="965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47025" y="3383915"/>
            <a:ext cx="965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anim calcmode="lin" valueType="num">
                                      <p:cBhvr>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KSO_WM_SLIDE_MODEL_TYPE" val="timeline"/>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KSO_WM_SLIDE_MODEL_TYPE" val="timeline"/>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KSO_WM_SLIDE_MODEL_TYPE" val="timeline"/>
</p:tagLst>
</file>

<file path=ppt/tags/tag31.xml><?xml version="1.0" encoding="utf-8"?>
<p:tagLst xmlns:p="http://schemas.openxmlformats.org/presentationml/2006/main">
  <p:tag name="KSO_WM_SLIDE_MODEL_TYPE" val="timeline"/>
</p:tagLst>
</file>

<file path=ppt/tags/tag32.xml><?xml version="1.0" encoding="utf-8"?>
<p:tagLst xmlns:p="http://schemas.openxmlformats.org/presentationml/2006/main">
  <p:tag name="KSO_WM_SLIDE_MODEL_TYPE" val="timeline"/>
</p:tagLst>
</file>

<file path=ppt/tags/tag33.xml><?xml version="1.0" encoding="utf-8"?>
<p:tagLst xmlns:p="http://schemas.openxmlformats.org/presentationml/2006/main">
  <p:tag name="KSO_WM_SLIDE_MODEL_TYPE" val="timeline"/>
</p:tagLst>
</file>

<file path=ppt/tags/tag34.xml><?xml version="1.0" encoding="utf-8"?>
<p:tagLst xmlns:p="http://schemas.openxmlformats.org/presentationml/2006/main">
  <p:tag name="KSO_WM_SLIDE_MODEL_TYPE" val="timeline"/>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fontScheme name="">
      <a:majorFont>
        <a:latin typeface="Times New Roman"/>
        <a:ea typeface="宋体"/>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9865</Words>
  <Application>WPS 演示</Application>
  <PresentationFormat>宽屏</PresentationFormat>
  <Paragraphs>850</Paragraphs>
  <Slides>58</Slides>
  <Notes>31</Notes>
  <HiddenSlides>0</HiddenSlides>
  <MMClips>0</MMClips>
  <ScaleCrop>false</ScaleCrop>
  <HeadingPairs>
    <vt:vector size="8" baseType="variant">
      <vt:variant>
        <vt:lpstr>已用的字体</vt:lpstr>
      </vt:variant>
      <vt:variant>
        <vt:i4>15</vt:i4>
      </vt:variant>
      <vt:variant>
        <vt:lpstr>主题</vt:lpstr>
      </vt:variant>
      <vt:variant>
        <vt:i4>5</vt:i4>
      </vt:variant>
      <vt:variant>
        <vt:lpstr>嵌入 OLE 服务器</vt:lpstr>
      </vt:variant>
      <vt:variant>
        <vt:i4>3</vt:i4>
      </vt:variant>
      <vt:variant>
        <vt:lpstr>幻灯片标题</vt:lpstr>
      </vt:variant>
      <vt:variant>
        <vt:i4>58</vt:i4>
      </vt:variant>
    </vt:vector>
  </HeadingPairs>
  <TitlesOfParts>
    <vt:vector size="81" baseType="lpstr">
      <vt:lpstr>Arial</vt:lpstr>
      <vt:lpstr>宋体</vt:lpstr>
      <vt:lpstr>Wingdings</vt:lpstr>
      <vt:lpstr>黑体</vt:lpstr>
      <vt:lpstr>Times New Roman</vt:lpstr>
      <vt:lpstr>Calibri</vt:lpstr>
      <vt:lpstr>微软雅黑</vt:lpstr>
      <vt:lpstr>楷体</vt:lpstr>
      <vt:lpstr>Arial Unicode MS</vt:lpstr>
      <vt:lpstr>Times New Roman</vt:lpstr>
      <vt:lpstr>华文细黑</vt:lpstr>
      <vt:lpstr>华文细黑</vt:lpstr>
      <vt:lpstr>华文中宋</vt:lpstr>
      <vt:lpstr>楷体_GB2312</vt:lpstr>
      <vt:lpstr>新宋体</vt:lpstr>
      <vt:lpstr>Office 主题</vt:lpstr>
      <vt:lpstr>诗情画意</vt:lpstr>
      <vt:lpstr>2_默认设计模板</vt:lpstr>
      <vt:lpstr>自定义设计方案</vt:lpstr>
      <vt:lpstr>1_默认设计模板</vt:lpstr>
      <vt:lpstr>Photoshop.Image.7</vt:lpstr>
      <vt:lpstr>Word.Document.8</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知识拓展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今天我有空</cp:lastModifiedBy>
  <cp:revision>87</cp:revision>
  <dcterms:created xsi:type="dcterms:W3CDTF">2018-03-01T02:03:00Z</dcterms:created>
  <dcterms:modified xsi:type="dcterms:W3CDTF">2018-10-11T08:50:19Z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